
<file path=[Content_Types].xml><?xml version="1.0" encoding="utf-8"?>
<Types xmlns="http://schemas.openxmlformats.org/package/2006/content-types">
  <Default Extension="png" ContentType="image/png"/>
  <Default Extension="m4a" ContentType="audio/mp4"/>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83" r:id="rId14"/>
    <p:sldId id="272" r:id="rId15"/>
    <p:sldId id="273" r:id="rId16"/>
    <p:sldId id="290" r:id="rId17"/>
    <p:sldId id="274" r:id="rId18"/>
    <p:sldId id="284" r:id="rId19"/>
    <p:sldId id="288" r:id="rId20"/>
    <p:sldId id="289" r:id="rId21"/>
    <p:sldId id="275" r:id="rId22"/>
    <p:sldId id="276" r:id="rId23"/>
    <p:sldId id="285" r:id="rId24"/>
    <p:sldId id="277" r:id="rId25"/>
    <p:sldId id="280" r:id="rId26"/>
    <p:sldId id="287" r:id="rId27"/>
    <p:sldId id="286" r:id="rId28"/>
    <p:sldId id="281" r:id="rId29"/>
    <p:sldId id="282" r:id="rId30"/>
  </p:sldIdLst>
  <p:sldSz cx="9144000" cy="6858000" type="screen4x3"/>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4195" autoAdjust="0"/>
  </p:normalViewPr>
  <p:slideViewPr>
    <p:cSldViewPr>
      <p:cViewPr varScale="1">
        <p:scale>
          <a:sx n="50" d="100"/>
          <a:sy n="50" d="100"/>
        </p:scale>
        <p:origin x="5850"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07/03/2019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55A965-49CD-492E-84BE-5EB2A9CC3DBD}" type="slidenum">
              <a:rPr lang="en-GB" smtClean="0"/>
              <a:t>1</a:t>
            </a:fld>
            <a:endParaRPr lang="en-GB"/>
          </a:p>
        </p:txBody>
      </p:sp>
    </p:spTree>
    <p:extLst>
      <p:ext uri="{BB962C8B-B14F-4D97-AF65-F5344CB8AC3E}">
        <p14:creationId xmlns:p14="http://schemas.microsoft.com/office/powerpoint/2010/main" val="3627736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 HCI research, it is nowadays</a:t>
            </a:r>
            <a:r>
              <a:rPr lang="en-US" baseline="0" dirty="0" smtClean="0"/>
              <a:t> common to give online questionnaires using Amazon’s Mechanical Turk. Participants may have a reasonable incentives to participate in the study. </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11</a:t>
            </a:fld>
            <a:endParaRPr lang="en-GB"/>
          </a:p>
        </p:txBody>
      </p:sp>
    </p:spTree>
    <p:extLst>
      <p:ext uri="{BB962C8B-B14F-4D97-AF65-F5344CB8AC3E}">
        <p14:creationId xmlns:p14="http://schemas.microsoft.com/office/powerpoint/2010/main" val="4171172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12</a:t>
            </a:fld>
            <a:endParaRPr lang="en-GB"/>
          </a:p>
        </p:txBody>
      </p:sp>
    </p:spTree>
    <p:extLst>
      <p:ext uri="{BB962C8B-B14F-4D97-AF65-F5344CB8AC3E}">
        <p14:creationId xmlns:p14="http://schemas.microsoft.com/office/powerpoint/2010/main" val="2048229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Design and implement an error-free interactive electronic questionnaire. It may be useful to embed feedback and pop-up</a:t>
            </a:r>
            <a:r>
              <a:rPr lang="en-US" baseline="0" dirty="0" smtClean="0"/>
              <a:t> help within the questionnaire. </a:t>
            </a:r>
          </a:p>
          <a:p>
            <a:pPr marL="228600" indent="-228600">
              <a:buAutoNum type="arabicPeriod"/>
            </a:pPr>
            <a:r>
              <a:rPr lang="en-US" baseline="0" dirty="0" smtClean="0"/>
              <a:t>Make sure information identifying each respondent can be captured and stored confidentially, because the same person may submit several completed surveys. You can record the IP address of the respondent, which can then be transferred directly to a database. However, this action could infringe people’s privacy and the legal situation should be checked. </a:t>
            </a:r>
          </a:p>
          <a:p>
            <a:pPr marL="228600" indent="-228600">
              <a:buAutoNum type="arabicPeriod"/>
            </a:pPr>
            <a:r>
              <a:rPr lang="en-US" baseline="0" dirty="0" smtClean="0"/>
              <a:t>Thoroughly pilot check the questionnaire. This may be achieved in four stages: the survey is reviewed by knowledgeable analysists, typical participants complete the survey using a think-aloud protocol (participants speak out what they are thinking as they are answering questions in the survey, you can judge their interpretation, comprehension and understanding of the questions); a small version of the study is attempted; a final check to catch small errors.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13</a:t>
            </a:fld>
            <a:endParaRPr lang="en-GB"/>
          </a:p>
        </p:txBody>
      </p:sp>
    </p:spTree>
    <p:extLst>
      <p:ext uri="{BB962C8B-B14F-4D97-AF65-F5344CB8AC3E}">
        <p14:creationId xmlns:p14="http://schemas.microsoft.com/office/powerpoint/2010/main" val="3525858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14</a:t>
            </a:fld>
            <a:endParaRPr lang="en-GB"/>
          </a:p>
        </p:txBody>
      </p:sp>
    </p:spTree>
    <p:extLst>
      <p:ext uri="{BB962C8B-B14F-4D97-AF65-F5344CB8AC3E}">
        <p14:creationId xmlns:p14="http://schemas.microsoft.com/office/powerpoint/2010/main" val="4030778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Figure 7.9 Mars Exploration Rover p257</a:t>
            </a:r>
          </a:p>
          <a:p>
            <a:r>
              <a:rPr lang="en-US" sz="1200" b="0" i="0" u="none" strike="noStrike" kern="1200" baseline="0" dirty="0" smtClean="0">
                <a:solidFill>
                  <a:schemeClr val="tx1"/>
                </a:solidFill>
                <a:latin typeface="+mn-lt"/>
                <a:ea typeface="+mn-ea"/>
                <a:cs typeface="+mn-cs"/>
              </a:rPr>
              <a:t>Please add source:  Source: Reproduced by permission of NASA Jet Propulsion Laboratory (NASA-JPL).</a:t>
            </a:r>
          </a:p>
          <a:p>
            <a:pPr marL="0" indent="0">
              <a:buNone/>
            </a:pPr>
            <a:endParaRPr lang="en-US" sz="1200" b="0" i="0" u="none" strike="noStrike" kern="1200" baseline="0" dirty="0" smtClean="0">
              <a:solidFill>
                <a:schemeClr val="tx1"/>
              </a:solidFill>
              <a:latin typeface="+mn-lt"/>
              <a:ea typeface="+mn-ea"/>
              <a:cs typeface="+mn-cs"/>
            </a:endParaRPr>
          </a:p>
          <a:p>
            <a:pPr marL="0" indent="0">
              <a:buNone/>
            </a:pPr>
            <a:r>
              <a:rPr lang="en-US" sz="1200" b="0" i="0" u="none" strike="noStrike" kern="1200" baseline="0" dirty="0" smtClean="0">
                <a:solidFill>
                  <a:schemeClr val="tx1"/>
                </a:solidFill>
                <a:latin typeface="+mn-lt"/>
                <a:ea typeface="+mn-ea"/>
                <a:cs typeface="+mn-cs"/>
              </a:rPr>
              <a:t>1. The advantage of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15</a:t>
            </a:fld>
            <a:endParaRPr lang="en-GB"/>
          </a:p>
        </p:txBody>
      </p:sp>
    </p:spTree>
    <p:extLst>
      <p:ext uri="{BB962C8B-B14F-4D97-AF65-F5344CB8AC3E}">
        <p14:creationId xmlns:p14="http://schemas.microsoft.com/office/powerpoint/2010/main" val="1750599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What are the pros and cons of each?</a:t>
            </a:r>
          </a:p>
          <a:p>
            <a:pPr marL="228600" indent="-228600">
              <a:buAutoNum type="arabicPeriod"/>
            </a:pPr>
            <a:r>
              <a:rPr lang="en-US" dirty="0" smtClean="0"/>
              <a:t>When might each type</a:t>
            </a:r>
            <a:r>
              <a:rPr lang="en-US" baseline="0" dirty="0" smtClean="0"/>
              <a:t> of observation be useful?</a:t>
            </a:r>
          </a:p>
          <a:p>
            <a:pPr marL="0" indent="0">
              <a:buNone/>
            </a:pPr>
            <a:endParaRPr lang="en-US" dirty="0" smtClean="0"/>
          </a:p>
          <a:p>
            <a:pPr marL="0" indent="0">
              <a:buNone/>
            </a:pPr>
            <a:r>
              <a:rPr lang="en-US" dirty="0" smtClean="0"/>
              <a:t>Which</a:t>
            </a:r>
            <a:r>
              <a:rPr lang="en-US" baseline="0" dirty="0" smtClean="0"/>
              <a:t> one will you use? Depends on the goals of the studies. </a:t>
            </a:r>
          </a:p>
          <a:p>
            <a:pPr marL="171450" indent="-171450">
              <a:buFontTx/>
              <a:buChar char="-"/>
            </a:pPr>
            <a:r>
              <a:rPr lang="en-US" baseline="0" dirty="0" smtClean="0"/>
              <a:t>The lab study is useful for examining details of the interaction styles to make sure that usability problems with the interface and button design are diagnosed and corrected. </a:t>
            </a:r>
          </a:p>
          <a:p>
            <a:pPr marL="171450" indent="-171450">
              <a:buFontTx/>
              <a:buChar char="-"/>
            </a:pPr>
            <a:r>
              <a:rPr lang="en-US" baseline="0" dirty="0" smtClean="0"/>
              <a:t>The field study </a:t>
            </a:r>
            <a:r>
              <a:rPr lang="en-US" baseline="0" dirty="0" err="1" smtClean="0"/>
              <a:t>reveles</a:t>
            </a:r>
            <a:r>
              <a:rPr lang="en-US" baseline="0" dirty="0" smtClean="0"/>
              <a:t> how the navigation devices are used in a real-world context and how it integrates with or changes users’ behaviors. </a:t>
            </a:r>
          </a:p>
          <a:p>
            <a:pPr marL="171450" indent="-171450">
              <a:buFontTx/>
              <a:buChar char="-"/>
            </a:pPr>
            <a:r>
              <a:rPr lang="en-US" baseline="0" dirty="0" smtClean="0"/>
              <a:t>Without these study, the developers might not have discovered the enthusiasm for the device because the reward for doing lab tasks is not as compelling as a good meal!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16</a:t>
            </a:fld>
            <a:endParaRPr lang="en-GB"/>
          </a:p>
        </p:txBody>
      </p:sp>
    </p:spTree>
    <p:extLst>
      <p:ext uri="{BB962C8B-B14F-4D97-AF65-F5344CB8AC3E}">
        <p14:creationId xmlns:p14="http://schemas.microsoft.com/office/powerpoint/2010/main" val="3783063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Framework was devised for any type</a:t>
            </a:r>
            <a:r>
              <a:rPr lang="en-US" baseline="0" dirty="0" smtClean="0"/>
              <a:t> of observation.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17</a:t>
            </a:fld>
            <a:endParaRPr lang="en-GB"/>
          </a:p>
        </p:txBody>
      </p:sp>
    </p:spTree>
    <p:extLst>
      <p:ext uri="{BB962C8B-B14F-4D97-AF65-F5344CB8AC3E}">
        <p14:creationId xmlns:p14="http://schemas.microsoft.com/office/powerpoint/2010/main" val="2626081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Degree of participation </a:t>
            </a:r>
          </a:p>
          <a:p>
            <a:pPr marL="171450" indent="-171450">
              <a:buFontTx/>
              <a:buChar char="-"/>
            </a:pPr>
            <a:r>
              <a:rPr lang="en-US" dirty="0" smtClean="0"/>
              <a:t>Insider on one</a:t>
            </a:r>
            <a:r>
              <a:rPr lang="en-US" baseline="0" dirty="0" smtClean="0"/>
              <a:t> end and outsider on the other end. Passive observer will not take part in the study, more appropriate for laboratory studies. Insider observer is also known as participant observer, this means that he attempts, at various levels depending on the type of study, to become a member of the group he is studying. This can be difficult, because being an observer means that you need a certain amount of detachment and indifference. </a:t>
            </a:r>
          </a:p>
          <a:p>
            <a:pPr marL="171450" indent="-171450">
              <a:buFontTx/>
              <a:buChar char="-"/>
            </a:pPr>
            <a:endParaRPr lang="en-US" baseline="0" dirty="0" smtClean="0"/>
          </a:p>
          <a:p>
            <a:pPr marL="171450" indent="-171450">
              <a:buFontTx/>
              <a:buChar char="-"/>
            </a:pPr>
            <a:r>
              <a:rPr lang="en-US" baseline="0" dirty="0" smtClean="0"/>
              <a:t>2, 3, 4, one way to achieve this is to work as a team.  Each person can agree to focus on different people or different parts of the context, thereby covering more ground; observation and reflection can be interweaved more easily, when you have more than one observer; and results will reflect different perspectives. </a:t>
            </a:r>
          </a:p>
          <a:p>
            <a:pPr marL="171450" indent="-171450">
              <a:buFontTx/>
              <a:buChar char="-"/>
            </a:pPr>
            <a:endParaRPr lang="en-US" baseline="0" dirty="0" smtClean="0"/>
          </a:p>
          <a:p>
            <a:pPr marL="171450" indent="-171450">
              <a:buFontTx/>
              <a:buChar char="-"/>
            </a:pPr>
            <a:r>
              <a:rPr lang="en-US" baseline="0" dirty="0" smtClean="0"/>
              <a:t>Observing is an intense and tiring activity, but it is important to check the notes and other records and to write up experiences and observations at the end of each day. If this is not done, then valuable information is lost the next day, and the next day’s events can override your impressions of the previous days impressions. Writing a diary of a blog is one way of doing this. </a:t>
            </a:r>
          </a:p>
          <a:p>
            <a:pPr marL="171450" indent="-171450">
              <a:buFontTx/>
              <a:buChar char="-"/>
            </a:pPr>
            <a:endParaRPr lang="en-US" baseline="0" dirty="0" smtClean="0"/>
          </a:p>
          <a:p>
            <a:pPr marL="171450" indent="-171450">
              <a:buFontTx/>
              <a:buChar char="-"/>
            </a:pPr>
            <a:r>
              <a:rPr lang="en-US" baseline="0" dirty="0" smtClean="0"/>
              <a:t>Be sure to separate personal opinions from observation of what happened, and suggestions of issues for further investigation.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18</a:t>
            </a:fld>
            <a:endParaRPr lang="en-GB"/>
          </a:p>
        </p:txBody>
      </p:sp>
    </p:spTree>
    <p:extLst>
      <p:ext uri="{BB962C8B-B14F-4D97-AF65-F5344CB8AC3E}">
        <p14:creationId xmlns:p14="http://schemas.microsoft.com/office/powerpoint/2010/main" val="680561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MERboard</a:t>
            </a:r>
            <a:r>
              <a:rPr lang="en-US" sz="1200" b="0" i="0" u="none" strike="noStrike" kern="1200" baseline="0" dirty="0" smtClean="0">
                <a:solidFill>
                  <a:schemeClr val="tx1"/>
                </a:solidFill>
                <a:latin typeface="+mn-lt"/>
                <a:ea typeface="+mn-ea"/>
                <a:cs typeface="+mn-cs"/>
              </a:rPr>
              <a:t> is a too to support scientists and engineers display, capture, annotate, and share information to support the operation of two Mars Exploration Rovers (MERs) on the surface of Mars. The MER acts like a human geological observer by collecting samples, analyzing them, and transmitting results back to earth. The scientists and engineers collaboratively analyze the data received, decide what to study next, create plans of actions, and send commands to the robots on the surface of Mars.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requirements of </a:t>
            </a:r>
            <a:r>
              <a:rPr lang="en-US" sz="1200" b="0" i="0" u="none" strike="noStrike" kern="1200" baseline="0" dirty="0" err="1" smtClean="0">
                <a:solidFill>
                  <a:schemeClr val="tx1"/>
                </a:solidFill>
                <a:latin typeface="+mn-lt"/>
                <a:ea typeface="+mn-ea"/>
                <a:cs typeface="+mn-cs"/>
              </a:rPr>
              <a:t>MERboard</a:t>
            </a:r>
            <a:r>
              <a:rPr lang="en-US" sz="1200" b="0" i="0" u="none" strike="noStrike" kern="1200" baseline="0" dirty="0" smtClean="0">
                <a:solidFill>
                  <a:schemeClr val="tx1"/>
                </a:solidFill>
                <a:latin typeface="+mn-lt"/>
                <a:ea typeface="+mn-ea"/>
                <a:cs typeface="+mn-cs"/>
              </a:rPr>
              <a:t> were identified partly through ethnographic fieldwork, observation and analysis. The team of scientists and engineers </a:t>
            </a:r>
            <a:r>
              <a:rPr lang="en-US" sz="1200" b="0" i="0" u="none" strike="noStrike" kern="1200" baseline="0" dirty="0" err="1" smtClean="0">
                <a:solidFill>
                  <a:schemeClr val="tx1"/>
                </a:solidFill>
                <a:latin typeface="+mn-lt"/>
                <a:ea typeface="+mn-ea"/>
                <a:cs typeface="+mn-cs"/>
              </a:rPr>
              <a:t>ra</a:t>
            </a:r>
            <a:r>
              <a:rPr lang="en-US" sz="1200" b="0" i="0" u="none" strike="noStrike" kern="1200" baseline="0" dirty="0" smtClean="0">
                <a:solidFill>
                  <a:schemeClr val="tx1"/>
                </a:solidFill>
                <a:latin typeface="+mn-lt"/>
                <a:ea typeface="+mn-ea"/>
                <a:cs typeface="+mn-cs"/>
              </a:rPr>
              <a:t> a series of field tests that simulated the process of receiving data, analyzing it, creating plans, and transmitting them to MERs. The main problem that identified stemmed form the scientists limitations in displaying, sharing and storing the information.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observations led to the </a:t>
            </a:r>
            <a:r>
              <a:rPr lang="en-US" sz="1200" b="0" i="0" u="none" strike="noStrike" kern="1200" baseline="0" dirty="0" err="1" smtClean="0">
                <a:solidFill>
                  <a:schemeClr val="tx1"/>
                </a:solidFill>
                <a:latin typeface="+mn-lt"/>
                <a:ea typeface="+mn-ea"/>
                <a:cs typeface="+mn-cs"/>
              </a:rPr>
              <a:t>MERboard</a:t>
            </a:r>
            <a:r>
              <a:rPr lang="en-US" sz="1200" b="0" i="0" u="none" strike="noStrike" kern="1200" baseline="0" dirty="0" smtClean="0">
                <a:solidFill>
                  <a:schemeClr val="tx1"/>
                </a:solidFill>
                <a:latin typeface="+mn-lt"/>
                <a:ea typeface="+mn-ea"/>
                <a:cs typeface="+mn-cs"/>
              </a:rPr>
              <a:t>, which contains four core applications: a whiteboard for brainstorming and sketching, a browser for displaying information from the web, the capability to display personal information and information across several screens and a file storage space linked specifically to </a:t>
            </a:r>
            <a:r>
              <a:rPr lang="en-US" sz="1200" b="0" i="0" u="none" strike="noStrike" kern="1200" baseline="0" dirty="0" err="1" smtClean="0">
                <a:solidFill>
                  <a:schemeClr val="tx1"/>
                </a:solidFill>
                <a:latin typeface="+mn-lt"/>
                <a:ea typeface="+mn-ea"/>
                <a:cs typeface="+mn-cs"/>
              </a:rPr>
              <a:t>MERboard</a:t>
            </a:r>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F55A965-49CD-492E-84BE-5EB2A9CC3DBD}" type="slidenum">
              <a:rPr lang="en-GB" smtClean="0"/>
              <a:t>19</a:t>
            </a:fld>
            <a:endParaRPr lang="en-GB"/>
          </a:p>
        </p:txBody>
      </p:sp>
    </p:spTree>
    <p:extLst>
      <p:ext uri="{BB962C8B-B14F-4D97-AF65-F5344CB8AC3E}">
        <p14:creationId xmlns:p14="http://schemas.microsoft.com/office/powerpoint/2010/main" val="1750599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20</a:t>
            </a:fld>
            <a:endParaRPr lang="en-GB"/>
          </a:p>
        </p:txBody>
      </p:sp>
    </p:spTree>
    <p:extLst>
      <p:ext uri="{BB962C8B-B14F-4D97-AF65-F5344CB8AC3E}">
        <p14:creationId xmlns:p14="http://schemas.microsoft.com/office/powerpoint/2010/main" val="2879106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Set</a:t>
            </a:r>
            <a:r>
              <a:rPr lang="en-US" baseline="0" dirty="0" smtClean="0"/>
              <a:t> the goas of the study.  Goals that are set will influence the nature of the data gathering session.  Examples include measuring presence in VR and gaming experiences. Once the goals have been set, you can concentrate on what data to look for what to do with it once it is gathered. </a:t>
            </a:r>
          </a:p>
          <a:p>
            <a:pPr marL="171450" indent="-171450">
              <a:buFontTx/>
              <a:buChar char="-"/>
            </a:pPr>
            <a:r>
              <a:rPr lang="en-US" baseline="0" dirty="0" smtClean="0"/>
              <a:t>Indicate what kinds of people you want to gather data from. You may have a target group of users from which you may recruit participants for your study, this might related to the target audience for whom the application is designed. You will choose your participants, which is called sampling.  You may also want to test your system with a sample population of elderly people (if they are the target audience), patients, or random sample consisting of equal distribution of males and females. Random sampling is truly random with recruitment, but stratified sampling is coming with convenience sampling or volunteer sampling of college students. </a:t>
            </a:r>
          </a:p>
          <a:p>
            <a:pPr marL="171450" indent="-171450">
              <a:buFontTx/>
              <a:buChar char="-"/>
            </a:pPr>
            <a:r>
              <a:rPr lang="en-US" baseline="0" dirty="0" smtClean="0"/>
              <a:t>Clear and professional relationship with participants will help clarify the goals of the study, and provide pertinent instruction to the participants. One formal approach is the informed consent process.  This involves in a formal document clearly identifying the purpose of the study by the data gatherer, and lists potential risks and benefits of participating in the study, details how personal details of the data provider or participant will be protected, pictures and videos will not identify the participants, especially true when children or persons with disabilities are involved. It also shows how the research will be conducted in an ethical </a:t>
            </a:r>
            <a:r>
              <a:rPr lang="en-US" baseline="0" dirty="0" err="1" smtClean="0"/>
              <a:t>fashon</a:t>
            </a:r>
            <a:r>
              <a:rPr lang="en-US" baseline="0" dirty="0" smtClean="0"/>
              <a:t>, and participants rights with respect to withdrawing from the study at anytime or having a copy of the final results of the study and paper. Experimenter coercion can cause the </a:t>
            </a:r>
            <a:r>
              <a:rPr lang="en-US" baseline="0" dirty="0" err="1" smtClean="0"/>
              <a:t>hawthorne</a:t>
            </a:r>
            <a:r>
              <a:rPr lang="en-US" baseline="0" dirty="0" smtClean="0"/>
              <a:t> effect!</a:t>
            </a:r>
          </a:p>
          <a:p>
            <a:pPr marL="171450" indent="-171450">
              <a:buFontTx/>
              <a:buChar char="-"/>
            </a:pPr>
            <a:r>
              <a:rPr lang="en-US" baseline="0" dirty="0" smtClean="0"/>
              <a:t>Investigation of this phenomena from different perspectives: Triangulation of data – data drawn from different sources and different times, Investigator triangulation – different researchers have been used to collect data, Triangulation of theories – use of different theoretical frameworks through which to view data, Methodological triangulation – means employ different data gathering techniques. </a:t>
            </a:r>
          </a:p>
          <a:p>
            <a:pPr marL="171450" indent="-171450">
              <a:buFontTx/>
              <a:buChar char="-"/>
            </a:pPr>
            <a:r>
              <a:rPr lang="en-US" baseline="0" dirty="0" smtClean="0"/>
              <a:t>Pilot studies, Running a small </a:t>
            </a:r>
            <a:r>
              <a:rPr lang="en-US" baseline="0" dirty="0" err="1" smtClean="0"/>
              <a:t>scele</a:t>
            </a:r>
            <a:r>
              <a:rPr lang="en-US" baseline="0" dirty="0" smtClean="0"/>
              <a:t> study before a larger main study.  Test the </a:t>
            </a:r>
            <a:r>
              <a:rPr lang="en-US" baseline="0" dirty="0" err="1" smtClean="0"/>
              <a:t>exuipment</a:t>
            </a:r>
            <a:r>
              <a:rPr lang="en-US" baseline="0" dirty="0" smtClean="0"/>
              <a:t> and instruction, questions from an interview or questionnaire can be tested for comprehension and clarity, potential problems can be identified and corrected before running a study of 500 participants – use lab mates and colleagues. IMPORTANT – Everyone participating in the study cannot be in the main study, why? Because they will know more about the study and this can distort the results. </a:t>
            </a:r>
          </a:p>
        </p:txBody>
      </p:sp>
      <p:sp>
        <p:nvSpPr>
          <p:cNvPr id="4" name="Slide Number Placeholder 3"/>
          <p:cNvSpPr>
            <a:spLocks noGrp="1"/>
          </p:cNvSpPr>
          <p:nvPr>
            <p:ph type="sldNum" sz="quarter" idx="10"/>
          </p:nvPr>
        </p:nvSpPr>
        <p:spPr/>
        <p:txBody>
          <a:bodyPr/>
          <a:lstStyle/>
          <a:p>
            <a:fld id="{3F55A965-49CD-492E-84BE-5EB2A9CC3DBD}" type="slidenum">
              <a:rPr lang="en-GB" smtClean="0"/>
              <a:t>2</a:t>
            </a:fld>
            <a:endParaRPr lang="en-GB"/>
          </a:p>
        </p:txBody>
      </p:sp>
    </p:spTree>
    <p:extLst>
      <p:ext uri="{BB962C8B-B14F-4D97-AF65-F5344CB8AC3E}">
        <p14:creationId xmlns:p14="http://schemas.microsoft.com/office/powerpoint/2010/main" val="1480735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characteristic of ethnography</a:t>
            </a:r>
            <a:r>
              <a:rPr lang="en-US" baseline="0" dirty="0" smtClean="0"/>
              <a:t> is to observe and study a situation without imposing an </a:t>
            </a:r>
            <a:r>
              <a:rPr lang="en-US" baseline="0" dirty="0" err="1" smtClean="0"/>
              <a:t>apriori</a:t>
            </a:r>
            <a:r>
              <a:rPr lang="en-US" baseline="0" dirty="0" smtClean="0"/>
              <a:t> structure or framework upon it, and to view everything as “strange” and worthy of observation and recording. Allows you to create a detailed and nuanced understanding of people’s behavior and the use of technology. </a:t>
            </a:r>
          </a:p>
          <a:p>
            <a:r>
              <a:rPr lang="en-US" baseline="0" dirty="0" smtClean="0"/>
              <a:t>From, Bell 2001, Lazar et al 2010, Crabtree et al 2009:</a:t>
            </a:r>
          </a:p>
          <a:p>
            <a:pPr marL="171450" indent="-171450">
              <a:buFontTx/>
              <a:buChar char="-"/>
            </a:pPr>
            <a:r>
              <a:rPr lang="en-US" baseline="0" dirty="0" smtClean="0"/>
              <a:t>You gather data that is available – what is ordinary, what it is that people do, say, how do they work. </a:t>
            </a:r>
          </a:p>
          <a:p>
            <a:pPr marL="171450" indent="-171450">
              <a:buFontTx/>
              <a:buChar char="-"/>
            </a:pPr>
            <a:r>
              <a:rPr lang="en-US" baseline="0" dirty="0" smtClean="0"/>
              <a:t>The data gathered has many forms – documents, notes of your own, pictures, room layout sketches. </a:t>
            </a:r>
          </a:p>
          <a:p>
            <a:pPr marL="171450" indent="-171450">
              <a:buFontTx/>
              <a:buChar char="-"/>
            </a:pPr>
            <a:r>
              <a:rPr lang="en-US" baseline="0" dirty="0" smtClean="0"/>
              <a:t>Notes may include snippets of conversation, descriptions of rooms, meetings, what someone did, or how people react to situation. </a:t>
            </a:r>
          </a:p>
          <a:p>
            <a:pPr marL="171450" indent="-171450">
              <a:buFontTx/>
              <a:buChar char="-"/>
            </a:pPr>
            <a:r>
              <a:rPr lang="en-US" baseline="0" dirty="0" smtClean="0"/>
              <a:t>Data gathering is opportunistic, that you collect what you can collect and make the most of the opportunities to do so. </a:t>
            </a:r>
          </a:p>
          <a:p>
            <a:pPr marL="171450" indent="-171450">
              <a:buFontTx/>
              <a:buChar char="-"/>
            </a:pPr>
            <a:r>
              <a:rPr lang="en-US" baseline="0" dirty="0" smtClean="0"/>
              <a:t>Often, interesting phenomena do not reveal themselves immediately, but only later on, so it is important to gather as much as possible. </a:t>
            </a:r>
          </a:p>
          <a:p>
            <a:pPr marL="171450" indent="-171450">
              <a:buFontTx/>
              <a:buChar char="-"/>
            </a:pPr>
            <a:r>
              <a:rPr lang="en-US" baseline="0" dirty="0" smtClean="0"/>
              <a:t>Initially, time should be spent getting to know people in the workspace and bond with them. It is important from the beginning that they understand why you are there, what you hope to achieve and how long you plan to be there. </a:t>
            </a:r>
          </a:p>
          <a:p>
            <a:pPr marL="171450" indent="-171450">
              <a:buFontTx/>
              <a:buChar char="-"/>
            </a:pPr>
            <a:r>
              <a:rPr lang="en-US" baseline="0" dirty="0" smtClean="0"/>
              <a:t>Going to lunch with them, buying coffee, </a:t>
            </a:r>
            <a:r>
              <a:rPr lang="en-US" baseline="0" dirty="0" err="1" smtClean="0"/>
              <a:t>etc</a:t>
            </a:r>
            <a:r>
              <a:rPr lang="en-US" baseline="0" dirty="0" smtClean="0"/>
              <a:t> can greatly help this socialization process. </a:t>
            </a:r>
          </a:p>
          <a:p>
            <a:pPr marL="171450" indent="-171450">
              <a:buFontTx/>
              <a:buChar char="-"/>
            </a:pPr>
            <a:r>
              <a:rPr lang="en-US" baseline="0" dirty="0" smtClean="0"/>
              <a:t>Show interest in their stories, gripes and explanations that are provided but be prepared to step back if the phone rings or someone else enters the workspace. You need to be prepared to switch in and out of their work cycles, moving into the shadows if something happens that needs the subject’s attention. </a:t>
            </a:r>
          </a:p>
          <a:p>
            <a:pPr marL="171450" indent="-171450">
              <a:buFontTx/>
              <a:buChar char="-"/>
            </a:pPr>
            <a:r>
              <a:rPr lang="en-US" baseline="0" dirty="0" smtClean="0"/>
              <a:t>Don’t be overly keen or obtrusive – asking too many questions, taking pictures and videos from day one or getting in the way can be off-putting.  Instead, listening and watching in the sidelines, and occasionally asking questions is a much better approach. When you have gained the trust and respect of the participants, then you can ask if they mind setting up a video camera, taking pictures, or using a </a:t>
            </a:r>
            <a:r>
              <a:rPr lang="en-US" baseline="0" dirty="0" err="1" smtClean="0"/>
              <a:t>rcorder</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21</a:t>
            </a:fld>
            <a:endParaRPr lang="en-GB"/>
          </a:p>
        </p:txBody>
      </p:sp>
    </p:spTree>
    <p:extLst>
      <p:ext uri="{BB962C8B-B14F-4D97-AF65-F5344CB8AC3E}">
        <p14:creationId xmlns:p14="http://schemas.microsoft.com/office/powerpoint/2010/main" val="1556123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F55A965-49CD-492E-84BE-5EB2A9CC3DBD}" type="slidenum">
              <a:rPr lang="en-GB" smtClean="0"/>
              <a:t>22</a:t>
            </a:fld>
            <a:endParaRPr lang="en-GB"/>
          </a:p>
        </p:txBody>
      </p:sp>
    </p:spTree>
    <p:extLst>
      <p:ext uri="{BB962C8B-B14F-4D97-AF65-F5344CB8AC3E}">
        <p14:creationId xmlns:p14="http://schemas.microsoft.com/office/powerpoint/2010/main" val="2879106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online is very different than interactions in a face-to-face setting.  Communication in person in face to face is richer (gestures, facial expressions, tone of voice) than online communication, and anonymity is more easily achieved when communicating online. </a:t>
            </a:r>
          </a:p>
          <a:p>
            <a:endParaRPr lang="en-US" baseline="0" dirty="0" smtClean="0"/>
          </a:p>
          <a:p>
            <a:pPr marL="171450" indent="-171450">
              <a:buFontTx/>
              <a:buChar char="-"/>
            </a:pPr>
            <a:r>
              <a:rPr lang="en-US" baseline="0" dirty="0" smtClean="0"/>
              <a:t>Virtual worlds have a persistence, due to regular archiving, that does not typically occur in face-to-face situations. This makes characteristics of the communication different, which often includes how an ethnographer introduces herself to the community, how she acts within the community, and how she reports her findings. </a:t>
            </a:r>
          </a:p>
          <a:p>
            <a:pPr marL="171450" indent="-171450">
              <a:buFontTx/>
              <a:buChar char="-"/>
            </a:pPr>
            <a:endParaRPr lang="en-US" baseline="0" dirty="0" smtClean="0"/>
          </a:p>
          <a:p>
            <a:pPr marL="171450" indent="-171450">
              <a:buFontTx/>
              <a:buChar char="-"/>
            </a:pPr>
            <a:r>
              <a:rPr lang="en-US" baseline="0" dirty="0" smtClean="0"/>
              <a:t>For large social spaces, like </a:t>
            </a:r>
            <a:r>
              <a:rPr lang="en-US" baseline="0" dirty="0" err="1" smtClean="0"/>
              <a:t>facebook</a:t>
            </a:r>
            <a:r>
              <a:rPr lang="en-US" baseline="0" dirty="0" smtClean="0"/>
              <a:t>, there are different ethical issues to consider.  It is probably unrealistic to ask everyone using the digital media to sign an informed consent form, yet you do need to make sure that participants understands your involvement in the study and the purpose of the study. </a:t>
            </a:r>
          </a:p>
          <a:p>
            <a:pPr marL="171450" indent="-171450">
              <a:buFontTx/>
              <a:buChar char="-"/>
            </a:pPr>
            <a:endParaRPr lang="en-US" baseline="0" dirty="0" smtClean="0"/>
          </a:p>
          <a:p>
            <a:pPr marL="171450" indent="-171450">
              <a:buFontTx/>
              <a:buChar char="-"/>
            </a:pPr>
            <a:r>
              <a:rPr lang="en-US" baseline="0" dirty="0" smtClean="0"/>
              <a:t>Presentation of results will need to be modified too.  Quotes from participants in the community, even if it is anonymized in the report, can easily be attributed by a simple search of the community archive or the IP address of the sender, so care is needed to protect the privacy.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24</a:t>
            </a:fld>
            <a:endParaRPr lang="en-GB"/>
          </a:p>
        </p:txBody>
      </p:sp>
    </p:spTree>
    <p:extLst>
      <p:ext uri="{BB962C8B-B14F-4D97-AF65-F5344CB8AC3E}">
        <p14:creationId xmlns:p14="http://schemas.microsoft.com/office/powerpoint/2010/main" val="4205721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Controlled</a:t>
            </a:r>
            <a:r>
              <a:rPr lang="en-US" baseline="0" dirty="0" smtClean="0"/>
              <a:t> studies can be done in a laboratory outside the organization of the users or purpose-built usability laboratory can be build on site, like schools and command and control centers. Takes on a formal characteristic, and users are likely to feel apprehensive. </a:t>
            </a:r>
          </a:p>
          <a:p>
            <a:endParaRPr lang="en-US" baseline="0" dirty="0" smtClean="0"/>
          </a:p>
          <a:p>
            <a:r>
              <a:rPr lang="en-US" baseline="0" dirty="0" smtClean="0"/>
              <a:t>Therefore it is good to prepare a script to guide how the participants will be greeted, be told the goals of the study, and how long it will last and their rights. Use of script ensures that the participant is treated in exactly the same way time and time again. </a:t>
            </a:r>
          </a:p>
          <a:p>
            <a:endParaRPr lang="en-US" baseline="0" dirty="0" smtClean="0"/>
          </a:p>
          <a:p>
            <a:r>
              <a:rPr lang="en-US" baseline="0" dirty="0" smtClean="0"/>
              <a:t>Same data recording techniques that we have talked about before are used here too, however the goal is different.  In the laboratory setting, the emphasis is on the details of what individuals do, while in the field the context is important and the focus is on how people interact with each other, the technology and their environment. </a:t>
            </a:r>
          </a:p>
          <a:p>
            <a:endParaRPr lang="en-US" baseline="0" dirty="0" smtClean="0"/>
          </a:p>
          <a:p>
            <a:r>
              <a:rPr lang="en-US" dirty="0" smtClean="0"/>
              <a:t>The</a:t>
            </a:r>
            <a:r>
              <a:rPr lang="en-US" baseline="0" dirty="0" smtClean="0"/>
              <a:t> arrangement of equipment of with respect to the participant is important, in a controlled study because details of the person’s activities need to be captured.  One camera might record facial expression, </a:t>
            </a:r>
            <a:r>
              <a:rPr lang="en-US" baseline="0" dirty="0" err="1" smtClean="0"/>
              <a:t>antother</a:t>
            </a:r>
            <a:r>
              <a:rPr lang="en-US" baseline="0" dirty="0" smtClean="0"/>
              <a:t> might focus on mouse and keyboard activities, anther may capture body language. The stream of data from these cameras is fed into a video editing and analysis tool where it is coordinated, time-stamped and annotated. </a:t>
            </a:r>
          </a:p>
          <a:p>
            <a:endParaRPr lang="en-US" baseline="0" dirty="0" smtClean="0"/>
          </a:p>
          <a:p>
            <a:r>
              <a:rPr lang="en-US" baseline="0" dirty="0" smtClean="0"/>
              <a:t>Think Aloud Technique: Ask participants to say what is going on in their head, as they are performing the task! In the process strategies become self-evident. </a:t>
            </a:r>
          </a:p>
          <a:p>
            <a:r>
              <a:rPr lang="en-US" baseline="0" dirty="0" smtClean="0"/>
              <a:t>- Key idea here is that the observer does not know what is in the participant’s head. And can only guess what they see.  Observations in the field should not be intrusive, as this will disturb the very context in which you are collecting the data, so asking questions to participants has to be limited.  However, in a controlled study, the observer can afford to be a little more intrusive, The think-aloud technique is a useful way of understanding what is going on a person’s head.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25</a:t>
            </a:fld>
            <a:endParaRPr lang="en-GB"/>
          </a:p>
        </p:txBody>
      </p:sp>
    </p:spTree>
    <p:extLst>
      <p:ext uri="{BB962C8B-B14F-4D97-AF65-F5344CB8AC3E}">
        <p14:creationId xmlns:p14="http://schemas.microsoft.com/office/powerpoint/2010/main" val="2897392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analytics can help gauge traffic and popularity trends by providing information about the number of website</a:t>
            </a:r>
            <a:r>
              <a:rPr lang="en-US" baseline="0" dirty="0" smtClean="0"/>
              <a:t> visitors and number of page views.  </a:t>
            </a:r>
          </a:p>
          <a:p>
            <a:endParaRPr lang="en-US" baseline="0" dirty="0" smtClean="0"/>
          </a:p>
          <a:p>
            <a:r>
              <a:rPr lang="en-US" baseline="0" dirty="0" smtClean="0"/>
              <a:t>Analytics are used in business and companies measure the result of print or media advertising campaigns by estimating how traffic to a site changes after launching a campaign. </a:t>
            </a:r>
          </a:p>
          <a:p>
            <a:endParaRPr lang="en-US" baseline="0" dirty="0" smtClean="0"/>
          </a:p>
          <a:p>
            <a:r>
              <a:rPr lang="en-US" baseline="0" dirty="0" smtClean="0"/>
              <a:t>Web analytics used by website owners to measure visitor behavior and the performance of their website in a commercial context. Data is compared against key performance indicators and used to improve a website or marketing </a:t>
            </a:r>
            <a:r>
              <a:rPr lang="en-US" baseline="0" dirty="0" err="1" smtClean="0"/>
              <a:t>campign</a:t>
            </a:r>
            <a:r>
              <a:rPr lang="en-US" baseline="0" dirty="0" smtClean="0"/>
              <a:t>. (tools like statcounter.com is free to keep a track of number of visitors, their IP, time spent on the page, the number of times visited, and various sub-pages visited). </a:t>
            </a:r>
          </a:p>
          <a:p>
            <a:r>
              <a:rPr lang="en-US" baseline="0" dirty="0" smtClean="0"/>
              <a:t>	Also, quantitative metrics such as number of button clicks, downloads, emails traffic and hyperlink access can also be logged.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F55A965-49CD-492E-84BE-5EB2A9CC3DBD}" type="slidenum">
              <a:rPr lang="en-GB" smtClean="0"/>
              <a:t>26</a:t>
            </a:fld>
            <a:endParaRPr lang="en-GB"/>
          </a:p>
        </p:txBody>
      </p:sp>
    </p:spTree>
    <p:extLst>
      <p:ext uri="{BB962C8B-B14F-4D97-AF65-F5344CB8AC3E}">
        <p14:creationId xmlns:p14="http://schemas.microsoft.com/office/powerpoint/2010/main" val="2942051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analytics is the most widely used on-site</a:t>
            </a:r>
            <a:r>
              <a:rPr lang="en-US" baseline="0" dirty="0" smtClean="0"/>
              <a:t> web analytics and statistics service, used by over 50% of the 10,000 most popular websites. The tool is designed to help Internet marketers and small business owners understand website traffic patterns, sources, and behaviors.  The service tracks visitors from referring sites, search engines, social networks, and user visits, and tracks email marketing, pay-per-click networks, and display advertising.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27</a:t>
            </a:fld>
            <a:endParaRPr lang="en-GB"/>
          </a:p>
        </p:txBody>
      </p:sp>
    </p:spTree>
    <p:extLst>
      <p:ext uri="{BB962C8B-B14F-4D97-AF65-F5344CB8AC3E}">
        <p14:creationId xmlns:p14="http://schemas.microsoft.com/office/powerpoint/2010/main" val="2592933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data gathering</a:t>
            </a:r>
            <a:r>
              <a:rPr lang="en-US" baseline="0" dirty="0" smtClean="0"/>
              <a:t> approach will be used will depend on the sensitivity of the situation, context, time and resources available. Choice of data recording approach will affect the level of detail collected, and how intrusive the data gathering will be. </a:t>
            </a:r>
          </a:p>
          <a:p>
            <a:r>
              <a:rPr lang="en-US" baseline="0" dirty="0" smtClean="0"/>
              <a:t>In most cases, audio recordings, photographs, and notes will be sufficient.  In others, it might also be important to collect videos of the participants, as to record in detail their behavior and intricacies of the activity and its context. </a:t>
            </a:r>
          </a:p>
          <a:p>
            <a:endParaRPr lang="en-US" baseline="0" dirty="0" smtClean="0"/>
          </a:p>
          <a:p>
            <a:r>
              <a:rPr lang="en-US" baseline="0" dirty="0" smtClean="0"/>
              <a:t>Hand written notes: the pen and paper are much less intrusive than keyboard based input.  Disadvantage: notes can be difficult and tiring to type up and listen or observe participants at the same time as taking notes can be easy to loose concentration, biases creep in, handwriting from subjects can be difficult to decipher. </a:t>
            </a:r>
          </a:p>
          <a:p>
            <a:endParaRPr lang="en-US" baseline="0" dirty="0" smtClean="0"/>
          </a:p>
          <a:p>
            <a:r>
              <a:rPr lang="en-US" baseline="0" dirty="0" smtClean="0"/>
              <a:t>Audio: </a:t>
            </a:r>
            <a:r>
              <a:rPr lang="en-US" baseline="0" dirty="0" err="1" smtClean="0"/>
              <a:t>adv</a:t>
            </a:r>
            <a:r>
              <a:rPr lang="en-US" baseline="0" dirty="0" smtClean="0"/>
              <a:t> – less intrusive than video, better recording and storage of participant response, allows experimenter to better pay attention to interviewee, audio can also gather user’s affective reactions. Disadvantage – transcribing all the audio can be tedious and time consuming, you are only looking for a key nugget or anecdote of information from the participant, and will need to parse through the audio to pick it up. </a:t>
            </a:r>
          </a:p>
          <a:p>
            <a:endParaRPr lang="en-US" baseline="0" dirty="0" smtClean="0"/>
          </a:p>
          <a:p>
            <a:r>
              <a:rPr lang="en-US" baseline="0" dirty="0" smtClean="0"/>
              <a:t>Video: Can be highly intrusive to the participant, but is the best way to capture behavior data. Deciding where to fix the camera position is challenging, Deciding where to point the camera in order to capture to critical information can be challenging. Understanding the impact of the recording on participants behavior is also challenging.  In the informed </a:t>
            </a:r>
            <a:r>
              <a:rPr lang="en-US" baseline="0" dirty="0" err="1" smtClean="0"/>
              <a:t>concent</a:t>
            </a:r>
            <a:r>
              <a:rPr lang="en-US" baseline="0" dirty="0" smtClean="0"/>
              <a:t> forms, you will need to highlight what methods of data collection you will be using and how you will insure privacy and personal data secure storage.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3</a:t>
            </a:fld>
            <a:endParaRPr lang="en-GB"/>
          </a:p>
        </p:txBody>
      </p:sp>
    </p:spTree>
    <p:extLst>
      <p:ext uri="{BB962C8B-B14F-4D97-AF65-F5344CB8AC3E}">
        <p14:creationId xmlns:p14="http://schemas.microsoft.com/office/powerpoint/2010/main" val="241520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Interviews can be thought</a:t>
            </a:r>
            <a:r>
              <a:rPr lang="en-US" baseline="0" dirty="0" smtClean="0"/>
              <a:t> of as “conversation with a purpose.” The first three a named according to how much control the interviewer imposes on the conversation with a predetermined set of questions. The fourth involves a small group guided by a facilitator. Informal open ended interviewing is the best approach to gather first impressions, as participants could potentially feel comfortable in elaborating on what they liked and disliked with the system. However, if you want specific feedback on a feature or an experience facilitated by technology, then a more structured interview or questionnaire is preferred. </a:t>
            </a:r>
          </a:p>
          <a:p>
            <a:endParaRPr lang="en-US" baseline="0" dirty="0" smtClean="0"/>
          </a:p>
          <a:p>
            <a:r>
              <a:rPr lang="en-US" baseline="0" dirty="0" smtClean="0"/>
              <a:t>Unstructured – open ended, exploratory, conversations around a particular topic, start superficial and go into depth on the system (by probing the participant, “can you tell me a bit more.”). </a:t>
            </a:r>
            <a:r>
              <a:rPr lang="en-US" baseline="0" dirty="0" err="1" smtClean="0"/>
              <a:t>Adv</a:t>
            </a:r>
            <a:r>
              <a:rPr lang="en-US" baseline="0" dirty="0" smtClean="0"/>
              <a:t>: May provide rich data if the participant can elaborate and </a:t>
            </a:r>
            <a:r>
              <a:rPr lang="en-US" baseline="0" dirty="0" err="1" smtClean="0"/>
              <a:t>eplicate</a:t>
            </a:r>
            <a:r>
              <a:rPr lang="en-US" baseline="0" dirty="0" smtClean="0"/>
              <a:t> their impressions.  Participants may mention something that the interviewer may not have thought about. Dis: unstructured interviews can be time consuming to analyze. </a:t>
            </a:r>
          </a:p>
          <a:p>
            <a:endParaRPr lang="en-US" baseline="0" dirty="0" smtClean="0"/>
          </a:p>
          <a:p>
            <a:r>
              <a:rPr lang="en-US" baseline="0" dirty="0" smtClean="0"/>
              <a:t>Structured – Questions are clearly worded, and short, and they are typically closed questions. Structured interviews work when the goal is clearly identified and are clearly understood. Replicable since they provide a carefully guided question for gathering response. </a:t>
            </a:r>
          </a:p>
          <a:p>
            <a:endParaRPr lang="en-US" baseline="0" dirty="0" smtClean="0"/>
          </a:p>
          <a:p>
            <a:r>
              <a:rPr lang="en-US" baseline="0" dirty="0" smtClean="0"/>
              <a:t>Semi-structured interviews – The interviewer may start with a pre planned set of questions, and then may probe the interviewee to say more until no new relevant information on a topic is forthcoming. </a:t>
            </a:r>
          </a:p>
          <a:p>
            <a:endParaRPr lang="en-US" baseline="0" dirty="0" smtClean="0"/>
          </a:p>
          <a:p>
            <a:r>
              <a:rPr lang="en-US" baseline="0" dirty="0" smtClean="0"/>
              <a:t>In all cases, it is important to not pre-empt an answer by phrasing a question to suggest that a particular answer is expected.  “You seemed to like this use of color…” User centered methods should be used that takes into account participants cultural habits, and dos and </a:t>
            </a:r>
            <a:r>
              <a:rPr lang="en-US" baseline="0" dirty="0" err="1" smtClean="0"/>
              <a:t>don’t’s</a:t>
            </a:r>
            <a:r>
              <a:rPr lang="en-US" baseline="0" dirty="0" smtClean="0"/>
              <a:t>.  Healthcare initiatives to the </a:t>
            </a:r>
            <a:r>
              <a:rPr lang="en-US" baseline="0" dirty="0" err="1" smtClean="0"/>
              <a:t>amish</a:t>
            </a:r>
            <a:r>
              <a:rPr lang="en-US" baseline="0" dirty="0" smtClean="0"/>
              <a:t>, ethnic and socio-economic issues. </a:t>
            </a:r>
          </a:p>
          <a:p>
            <a:endParaRPr lang="en-US" baseline="0" dirty="0" smtClean="0"/>
          </a:p>
          <a:p>
            <a:r>
              <a:rPr lang="en-US" baseline="0" dirty="0" smtClean="0"/>
              <a:t>Focus groups – Interviews are not only conducted with interviewer and interviewee, but also in groups, marketing research political campaign, and social science research. 3 to 10 people are involved, and the discussion is usually led by a trained facilitator. There is a preset agenda, but it is sufficiently flexible.  The facilitator guides and prompts discussion and skillfully encourages quiet people to participate and stops verbose ones from dominating the discussion. All discussions are usually recorded for post-hoc analysis.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a:t>
            </a:fld>
            <a:endParaRPr lang="en-GB"/>
          </a:p>
        </p:txBody>
      </p:sp>
    </p:spTree>
    <p:extLst>
      <p:ext uri="{BB962C8B-B14F-4D97-AF65-F5344CB8AC3E}">
        <p14:creationId xmlns:p14="http://schemas.microsoft.com/office/powerpoint/2010/main" val="1168863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Open questions are suitable where the goal of the session is exploratory.  Closed questions can only be used where the possible answers may be known in advance. </a:t>
            </a:r>
          </a:p>
          <a:p>
            <a:pPr marL="171450" indent="-171450">
              <a:buFontTx/>
              <a:buChar char="-"/>
            </a:pPr>
            <a:endParaRPr lang="en-US" baseline="0" dirty="0" smtClean="0"/>
          </a:p>
          <a:p>
            <a:pPr marL="171450" indent="-171450">
              <a:buFontTx/>
              <a:buChar char="-"/>
            </a:pPr>
            <a:r>
              <a:rPr lang="en-US" baseline="0" dirty="0" smtClean="0"/>
              <a:t>Guidelines for closed questions:</a:t>
            </a:r>
          </a:p>
          <a:p>
            <a:pPr marL="628650" lvl="1" indent="-171450">
              <a:buFontTx/>
              <a:buChar char="-"/>
            </a:pPr>
            <a:r>
              <a:rPr lang="en-US" baseline="0" dirty="0" smtClean="0"/>
              <a:t>Compound sentences can be confusing, so split them into two separate questions.  </a:t>
            </a:r>
            <a:r>
              <a:rPr lang="en-US" baseline="0" dirty="0" err="1" smtClean="0"/>
              <a:t>Aviod</a:t>
            </a:r>
            <a:r>
              <a:rPr lang="en-US" baseline="0" dirty="0" smtClean="0"/>
              <a:t> long questions.  </a:t>
            </a:r>
            <a:r>
              <a:rPr lang="en-US" baseline="0" dirty="0" err="1" smtClean="0"/>
              <a:t>Eg</a:t>
            </a:r>
            <a:r>
              <a:rPr lang="en-US" baseline="0" dirty="0" smtClean="0"/>
              <a:t>. How do you like this smartphone app compared with previous ones that you have owned? -&gt; How do you like this smartphone app?, “Have you owned other smartphone apps? If so, How do you like them?</a:t>
            </a:r>
          </a:p>
          <a:p>
            <a:pPr marL="628650" lvl="1" indent="-171450">
              <a:buFontTx/>
              <a:buChar char="-"/>
            </a:pPr>
            <a:r>
              <a:rPr lang="en-US" baseline="0" dirty="0" smtClean="0"/>
              <a:t>Interviewees may not understand complex technical jargon or complex language and may be too embarrassed to admit.</a:t>
            </a:r>
          </a:p>
          <a:p>
            <a:pPr marL="628650" lvl="1" indent="-171450">
              <a:buFontTx/>
              <a:buChar char="-"/>
            </a:pPr>
            <a:r>
              <a:rPr lang="en-US" baseline="0" dirty="0" smtClean="0"/>
              <a:t>Try to keep questions neutral, For example: Why do you like this style of interaction? This question assumes that the person does like it and will discourage some interviewees from stating their real feelings. Instead you can say, what are your impressions of this style or interaction? Or What do you like to dislike about this style of interaction? </a:t>
            </a:r>
          </a:p>
          <a:p>
            <a:pPr marL="628650" lvl="1" indent="-171450">
              <a:buFontTx/>
              <a:buChar char="-"/>
            </a:pP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5</a:t>
            </a:fld>
            <a:endParaRPr lang="en-GB"/>
          </a:p>
        </p:txBody>
      </p:sp>
    </p:spTree>
    <p:extLst>
      <p:ext uri="{BB962C8B-B14F-4D97-AF65-F5344CB8AC3E}">
        <p14:creationId xmlns:p14="http://schemas.microsoft.com/office/powerpoint/2010/main" val="1445645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6</a:t>
            </a:fld>
            <a:endParaRPr lang="en-GB"/>
          </a:p>
        </p:txBody>
      </p:sp>
    </p:spTree>
    <p:extLst>
      <p:ext uri="{BB962C8B-B14F-4D97-AF65-F5344CB8AC3E}">
        <p14:creationId xmlns:p14="http://schemas.microsoft.com/office/powerpoint/2010/main" val="1428127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8</a:t>
            </a:fld>
            <a:endParaRPr lang="en-GB"/>
          </a:p>
        </p:txBody>
      </p:sp>
    </p:spTree>
    <p:extLst>
      <p:ext uri="{BB962C8B-B14F-4D97-AF65-F5344CB8AC3E}">
        <p14:creationId xmlns:p14="http://schemas.microsoft.com/office/powerpoint/2010/main" val="1322404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9</a:t>
            </a:fld>
            <a:endParaRPr lang="en-GB"/>
          </a:p>
        </p:txBody>
      </p:sp>
    </p:spTree>
    <p:extLst>
      <p:ext uri="{BB962C8B-B14F-4D97-AF65-F5344CB8AC3E}">
        <p14:creationId xmlns:p14="http://schemas.microsoft.com/office/powerpoint/2010/main" val="179751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Designing</a:t>
            </a:r>
            <a:r>
              <a:rPr lang="en-US" baseline="0" dirty="0" smtClean="0"/>
              <a:t> a Scale:</a:t>
            </a:r>
          </a:p>
          <a:p>
            <a:pPr marL="228600" indent="-228600">
              <a:buAutoNum type="arabicPeriod"/>
            </a:pPr>
            <a:r>
              <a:rPr lang="en-US" baseline="0" dirty="0" smtClean="0"/>
              <a:t>Gather a pool of short statements about the subject to be investigated.</a:t>
            </a:r>
          </a:p>
          <a:p>
            <a:pPr marL="228600" indent="-228600">
              <a:buAutoNum type="arabicPeriod"/>
            </a:pPr>
            <a:r>
              <a:rPr lang="en-US" baseline="0" dirty="0" smtClean="0"/>
              <a:t>Decide on the scale, There are three main issues. How many points does the scale need? Should the scale be discrete or continuous? How to represent the scale? </a:t>
            </a:r>
          </a:p>
          <a:p>
            <a:pPr marL="228600" indent="-228600">
              <a:buAutoNum type="arabicPeriod"/>
            </a:pPr>
            <a:r>
              <a:rPr lang="en-US" baseline="0" dirty="0" smtClean="0"/>
              <a:t>Select items for the final questionnaire and reword as necessary to make them clear. </a:t>
            </a:r>
          </a:p>
          <a:p>
            <a:pPr marL="228600" indent="-228600">
              <a:buAutoNum type="arabicPeriod"/>
            </a:pPr>
            <a:r>
              <a:rPr lang="en-US" baseline="0" dirty="0" smtClean="0"/>
              <a:t>Run pilots with your study protocol and scale. </a:t>
            </a:r>
          </a:p>
          <a:p>
            <a:pPr marL="228600" indent="-228600">
              <a:buAutoNum type="arabicPeriod"/>
            </a:pPr>
            <a:endParaRPr lang="en-US" baseline="0" dirty="0" smtClean="0"/>
          </a:p>
          <a:p>
            <a:pPr marL="0" indent="0">
              <a:buNone/>
            </a:pPr>
            <a:r>
              <a:rPr lang="en-US" baseline="0" dirty="0" smtClean="0"/>
              <a:t>Semantic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10</a:t>
            </a:fld>
            <a:endParaRPr lang="en-GB"/>
          </a:p>
        </p:txBody>
      </p:sp>
    </p:spTree>
    <p:extLst>
      <p:ext uri="{BB962C8B-B14F-4D97-AF65-F5344CB8AC3E}">
        <p14:creationId xmlns:p14="http://schemas.microsoft.com/office/powerpoint/2010/main" val="388278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2987675" y="6381750"/>
            <a:ext cx="2895600" cy="476250"/>
          </a:xfrm>
        </p:spPr>
        <p:txBody>
          <a:bodyPr/>
          <a:lstStyle>
            <a:lvl1pPr>
              <a:defRPr/>
            </a:lvl1pPr>
          </a:lstStyle>
          <a:p>
            <a:r>
              <a:rPr lang="en-GB" smtClean="0"/>
              <a:t>www.id-book.com</a:t>
            </a:r>
            <a:endParaRPr lang="en-GB"/>
          </a:p>
        </p:txBody>
      </p:sp>
      <p:sp>
        <p:nvSpPr>
          <p:cNvPr id="6" name="Date Placeholder 5"/>
          <p:cNvSpPr>
            <a:spLocks noGrp="1"/>
          </p:cNvSpPr>
          <p:nvPr>
            <p:ph type="dt" sz="half" idx="11"/>
          </p:nvPr>
        </p:nvSpPr>
        <p:spPr>
          <a:xfrm>
            <a:off x="179388" y="6381750"/>
            <a:ext cx="2133600" cy="476250"/>
          </a:xfrm>
        </p:spPr>
        <p:txBody>
          <a:bodyPr/>
          <a:lstStyle>
            <a:lvl1pPr>
              <a:defRPr/>
            </a:lvl1pPr>
          </a:lstStyle>
          <a:p>
            <a:endParaRPr lang="en-GB"/>
          </a:p>
        </p:txBody>
      </p:sp>
    </p:spTree>
    <p:extLst>
      <p:ext uri="{BB962C8B-B14F-4D97-AF65-F5344CB8AC3E}">
        <p14:creationId xmlns:p14="http://schemas.microsoft.com/office/powerpoint/2010/main" val="1909612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p:cNvSpPr>
          <p:nvPr>
            <p:ph type="ftr" sz="quarter" idx="10"/>
          </p:nvPr>
        </p:nvSpPr>
        <p:spPr>
          <a:xfrm>
            <a:off x="2987675" y="6381750"/>
            <a:ext cx="2895600" cy="476250"/>
          </a:xfrm>
        </p:spPr>
        <p:txBody>
          <a:bodyPr/>
          <a:lstStyle>
            <a:lvl1pPr>
              <a:defRPr/>
            </a:lvl1pPr>
          </a:lstStyle>
          <a:p>
            <a:r>
              <a:rPr lang="en-GB" smtClean="0"/>
              <a:t>www.id-book.com</a:t>
            </a:r>
            <a:endParaRPr lang="en-GB"/>
          </a:p>
        </p:txBody>
      </p:sp>
      <p:sp>
        <p:nvSpPr>
          <p:cNvPr id="4" name="Date Placeholder 3"/>
          <p:cNvSpPr>
            <a:spLocks noGrp="1"/>
          </p:cNvSpPr>
          <p:nvPr>
            <p:ph type="dt" sz="half" idx="11"/>
          </p:nvPr>
        </p:nvSpPr>
        <p:spPr>
          <a:xfrm>
            <a:off x="179388" y="6381750"/>
            <a:ext cx="2133600" cy="476250"/>
          </a:xfrm>
        </p:spPr>
        <p:txBody>
          <a:bodyPr/>
          <a:lstStyle>
            <a:lvl1pPr>
              <a:defRPr/>
            </a:lvl1pPr>
          </a:lstStyle>
          <a:p>
            <a:endParaRPr lang="en-GB"/>
          </a:p>
        </p:txBody>
      </p:sp>
    </p:spTree>
    <p:extLst>
      <p:ext uri="{BB962C8B-B14F-4D97-AF65-F5344CB8AC3E}">
        <p14:creationId xmlns:p14="http://schemas.microsoft.com/office/powerpoint/2010/main" val="4183175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Liberation Sans"/>
              </a:defRPr>
            </a:lvl1p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latin typeface="Liberation Sans"/>
              </a:defRPr>
            </a:lvl1pPr>
            <a:lvl2pPr>
              <a:defRPr>
                <a:latin typeface="Liberation Sans"/>
              </a:defRPr>
            </a:lvl2pPr>
            <a:lvl3pPr>
              <a:defRPr>
                <a:latin typeface="Liberation Sans"/>
              </a:defRPr>
            </a:lvl3pPr>
            <a:lvl4pPr>
              <a:defRPr>
                <a:latin typeface="Liberation Sans"/>
              </a:defRPr>
            </a:lvl4pPr>
            <a:lvl5pPr>
              <a:defRPr>
                <a:latin typeface="Liberation San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atin typeface="Liberation Sans"/>
              </a:defRPr>
            </a:lvl1pPr>
          </a:lstStyle>
          <a:p>
            <a:endParaRPr lang="en-GB"/>
          </a:p>
        </p:txBody>
      </p:sp>
      <p:sp>
        <p:nvSpPr>
          <p:cNvPr id="5" name="Footer Placeholder 4"/>
          <p:cNvSpPr>
            <a:spLocks noGrp="1"/>
          </p:cNvSpPr>
          <p:nvPr>
            <p:ph type="ftr" sz="quarter" idx="11"/>
          </p:nvPr>
        </p:nvSpPr>
        <p:spPr/>
        <p:txBody>
          <a:bodyPr/>
          <a:lstStyle>
            <a:lvl1pPr>
              <a:defRPr>
                <a:solidFill>
                  <a:schemeClr val="accent6">
                    <a:lumMod val="75000"/>
                  </a:schemeClr>
                </a:solidFill>
                <a:latin typeface="Liberation Sans"/>
              </a:defRPr>
            </a:lvl1pPr>
          </a:lstStyle>
          <a:p>
            <a:r>
              <a:rPr lang="en-GB" smtClean="0"/>
              <a:t>www.id-book.com</a:t>
            </a:r>
            <a:endParaRPr lang="en-GB" dirty="0"/>
          </a:p>
        </p:txBody>
      </p:sp>
      <p:sp>
        <p:nvSpPr>
          <p:cNvPr id="6" name="Slide Number Placeholder 5"/>
          <p:cNvSpPr>
            <a:spLocks noGrp="1"/>
          </p:cNvSpPr>
          <p:nvPr>
            <p:ph type="sldNum" sz="quarter" idx="12"/>
          </p:nvPr>
        </p:nvSpPr>
        <p:spPr/>
        <p:txBody>
          <a:bodyPr/>
          <a:lstStyle>
            <a:lvl1pPr>
              <a:defRPr>
                <a:solidFill>
                  <a:schemeClr val="accent6">
                    <a:lumMod val="75000"/>
                  </a:schemeClr>
                </a:solidFill>
                <a:latin typeface="Liberation Sans"/>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2593415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smtClean="0"/>
              <a:t>www.id-book.com</a:t>
            </a: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dt="0"/>
  <p:txStyles>
    <p:titleStyle>
      <a:lvl1pPr algn="ctr" defTabSz="914400" rtl="0" eaLnBrk="1" latinLnBrk="0" hangingPunct="1">
        <a:spcBef>
          <a:spcPct val="0"/>
        </a:spcBef>
        <a:buNone/>
        <a:defRPr sz="4400" b="0" i="0" u="none"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b="0" i="0" u="none"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3" Type="http://schemas.microsoft.com/office/2007/relationships/media" Target="../media/media2.m4a"/><Relationship Id="rId7" Type="http://schemas.openxmlformats.org/officeDocument/2006/relationships/hyperlink" Target="http://eu.wiley.com/WileyCDA/WileyTitle/productCd-1119020751.html"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2.xml"/><Relationship Id="rId4"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3.w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44043" y="4581128"/>
            <a:ext cx="3833101" cy="1785104"/>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7</a:t>
            </a:r>
            <a:b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GATHERING DATA</a:t>
            </a: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ID: p. 226 - 274</a:t>
            </a:r>
            <a:endPar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3124200"/>
            <a:ext cx="609600" cy="609600"/>
          </a:xfrm>
          <a:prstGeom prst="rect">
            <a:avLst/>
          </a:prstGeom>
        </p:spPr>
      </p:pic>
      <p:pic>
        <p:nvPicPr>
          <p:cNvPr id="6" name="Audio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71185571"/>
      </p:ext>
    </p:extLst>
  </p:cSld>
  <p:clrMapOvr>
    <a:masterClrMapping/>
  </p:clrMapOvr>
  <mc:AlternateContent xmlns:mc="http://schemas.openxmlformats.org/markup-compatibility/2006">
    <mc:Choice xmlns:p14="http://schemas.microsoft.com/office/powerpoint/2010/main" Requires="p14">
      <p:transition spd="slow" p14:dur="2000" advTm="7684"/>
    </mc:Choice>
    <mc:Fallback>
      <p:transition spd="slow" advTm="7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801"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23850" y="476250"/>
            <a:ext cx="838358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dirty="0">
                <a:solidFill>
                  <a:schemeClr val="accent6">
                    <a:lumMod val="75000"/>
                  </a:schemeClr>
                </a:solidFill>
                <a:latin typeface="Liberation Sans"/>
              </a:rPr>
              <a:t>Question and response format</a:t>
            </a:r>
          </a:p>
        </p:txBody>
      </p:sp>
      <p:sp>
        <p:nvSpPr>
          <p:cNvPr id="17411" name="Rectangle 3"/>
          <p:cNvSpPr>
            <a:spLocks noChangeArrowheads="1"/>
          </p:cNvSpPr>
          <p:nvPr/>
        </p:nvSpPr>
        <p:spPr bwMode="auto">
          <a:xfrm>
            <a:off x="611188" y="1557338"/>
            <a:ext cx="7772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40000"/>
              </a:lnSpc>
              <a:spcBef>
                <a:spcPct val="20000"/>
              </a:spcBef>
              <a:buFontTx/>
              <a:buChar char="•"/>
            </a:pPr>
            <a:r>
              <a:rPr lang="en-US" dirty="0">
                <a:solidFill>
                  <a:srgbClr val="7030A0"/>
                </a:solidFill>
                <a:latin typeface="Liberation Sans"/>
              </a:rPr>
              <a:t>‘Yes’ and ‘No’ </a:t>
            </a:r>
            <a:r>
              <a:rPr lang="en-US" dirty="0" smtClean="0">
                <a:solidFill>
                  <a:srgbClr val="7030A0"/>
                </a:solidFill>
                <a:latin typeface="Liberation Sans"/>
              </a:rPr>
              <a:t>checkboxes</a:t>
            </a:r>
          </a:p>
          <a:p>
            <a:pPr marL="1257300" lvl="2" indent="-342900">
              <a:lnSpc>
                <a:spcPct val="140000"/>
              </a:lnSpc>
              <a:spcBef>
                <a:spcPct val="20000"/>
              </a:spcBef>
              <a:buFontTx/>
              <a:buChar char="•"/>
            </a:pPr>
            <a:r>
              <a:rPr lang="en-US" dirty="0" smtClean="0">
                <a:solidFill>
                  <a:srgbClr val="7030A0"/>
                </a:solidFill>
                <a:latin typeface="Liberation Sans"/>
              </a:rPr>
              <a:t>Typically used for demographics, gender, age (categorized). </a:t>
            </a:r>
            <a:endParaRPr lang="en-US" dirty="0">
              <a:solidFill>
                <a:srgbClr val="7030A0"/>
              </a:solidFill>
              <a:latin typeface="Liberation Sans"/>
            </a:endParaRPr>
          </a:p>
          <a:p>
            <a:pPr marL="342900" indent="-342900">
              <a:lnSpc>
                <a:spcPct val="140000"/>
              </a:lnSpc>
              <a:spcBef>
                <a:spcPct val="20000"/>
              </a:spcBef>
              <a:buFontTx/>
              <a:buChar char="•"/>
            </a:pPr>
            <a:r>
              <a:rPr lang="en-US" dirty="0" smtClean="0">
                <a:solidFill>
                  <a:srgbClr val="7030A0"/>
                </a:solidFill>
                <a:latin typeface="Liberation Sans"/>
              </a:rPr>
              <a:t>Rating </a:t>
            </a:r>
            <a:r>
              <a:rPr lang="en-US" dirty="0">
                <a:solidFill>
                  <a:srgbClr val="7030A0"/>
                </a:solidFill>
                <a:latin typeface="Liberation Sans"/>
              </a:rPr>
              <a:t>scales</a:t>
            </a:r>
          </a:p>
          <a:p>
            <a:pPr marL="742950" lvl="1" indent="-285750">
              <a:lnSpc>
                <a:spcPct val="140000"/>
              </a:lnSpc>
              <a:spcBef>
                <a:spcPct val="20000"/>
              </a:spcBef>
              <a:buFontTx/>
              <a:buChar char="–"/>
            </a:pPr>
            <a:r>
              <a:rPr lang="en-US" dirty="0">
                <a:solidFill>
                  <a:schemeClr val="accent1"/>
                </a:solidFill>
                <a:latin typeface="Liberation Sans"/>
              </a:rPr>
              <a:t>Likert </a:t>
            </a:r>
            <a:r>
              <a:rPr lang="en-US" dirty="0" smtClean="0">
                <a:solidFill>
                  <a:schemeClr val="accent1"/>
                </a:solidFill>
                <a:latin typeface="Liberation Sans"/>
              </a:rPr>
              <a:t>scales, useful for measuring attitudes, opinions, beliefs, user satisfaction (1 strongly agree, 2 agree, 3 neutral, 4 disagree, 5 strongly disagree). </a:t>
            </a:r>
            <a:endParaRPr lang="en-US" dirty="0">
              <a:solidFill>
                <a:schemeClr val="accent1"/>
              </a:solidFill>
              <a:latin typeface="Liberation Sans"/>
            </a:endParaRPr>
          </a:p>
          <a:p>
            <a:pPr marL="742950" lvl="1" indent="-285750">
              <a:lnSpc>
                <a:spcPct val="140000"/>
              </a:lnSpc>
              <a:spcBef>
                <a:spcPct val="20000"/>
              </a:spcBef>
              <a:buFontTx/>
              <a:buChar char="–"/>
            </a:pPr>
            <a:r>
              <a:rPr lang="en-US" dirty="0">
                <a:solidFill>
                  <a:schemeClr val="accent1"/>
                </a:solidFill>
                <a:latin typeface="Liberation Sans"/>
              </a:rPr>
              <a:t>S</a:t>
            </a:r>
            <a:r>
              <a:rPr lang="en-US" dirty="0" smtClean="0">
                <a:solidFill>
                  <a:schemeClr val="accent1"/>
                </a:solidFill>
                <a:latin typeface="Liberation Sans"/>
              </a:rPr>
              <a:t>emantic differential scales – Explores a range of bipolar attitudes about a particular item. Each pair of attitudes is represented as adjectives: Attractive _ _ _ _ _ _ _ _ _ _ Ugly</a:t>
            </a:r>
          </a:p>
          <a:p>
            <a:pPr marL="1200150" lvl="2" indent="-285750">
              <a:lnSpc>
                <a:spcPct val="140000"/>
              </a:lnSpc>
              <a:spcBef>
                <a:spcPct val="20000"/>
              </a:spcBef>
              <a:buFontTx/>
              <a:buChar char="–"/>
            </a:pPr>
            <a:r>
              <a:rPr lang="en-US" dirty="0" smtClean="0">
                <a:solidFill>
                  <a:schemeClr val="accent1"/>
                </a:solidFill>
                <a:latin typeface="Liberation Sans"/>
              </a:rPr>
              <a:t>Place a cross between one of the extremes to indicate agreement. </a:t>
            </a:r>
            <a:endParaRPr lang="en-US" dirty="0">
              <a:solidFill>
                <a:schemeClr val="accent1"/>
              </a:solidFill>
              <a:latin typeface="Liberation Sans"/>
            </a:endParaRPr>
          </a:p>
          <a:p>
            <a:pPr marL="342900" indent="-342900">
              <a:lnSpc>
                <a:spcPct val="140000"/>
              </a:lnSpc>
              <a:spcBef>
                <a:spcPct val="20000"/>
              </a:spcBef>
              <a:buFontTx/>
              <a:buChar char="•"/>
            </a:pPr>
            <a:r>
              <a:rPr lang="en-US" dirty="0" smtClean="0">
                <a:solidFill>
                  <a:srgbClr val="7030A0"/>
                </a:solidFill>
                <a:latin typeface="Liberation Sans"/>
              </a:rPr>
              <a:t>Open-ended </a:t>
            </a:r>
            <a:r>
              <a:rPr lang="en-US" dirty="0">
                <a:solidFill>
                  <a:srgbClr val="7030A0"/>
                </a:solidFill>
                <a:latin typeface="Liberation Sans"/>
              </a:rPr>
              <a:t>responses</a:t>
            </a:r>
          </a:p>
          <a:p>
            <a:pPr marL="342900" indent="-342900">
              <a:lnSpc>
                <a:spcPct val="140000"/>
              </a:lnSpc>
              <a:spcBef>
                <a:spcPct val="20000"/>
              </a:spcBef>
              <a:buFontTx/>
              <a:buChar char="•"/>
            </a:pPr>
            <a:endParaRPr lang="en-US" dirty="0">
              <a:solidFill>
                <a:schemeClr val="accent6">
                  <a:lumMod val="75000"/>
                </a:schemeClr>
              </a:solidFill>
              <a:latin typeface="Liberation Sans"/>
            </a:endParaRPr>
          </a:p>
        </p:txBody>
      </p:sp>
      <p:sp>
        <p:nvSpPr>
          <p:cNvPr id="17412"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solidFill>
                <a:schemeClr val="accent6">
                  <a:lumMod val="75000"/>
                </a:schemeClr>
              </a:solidFill>
              <a:latin typeface="Liberation Sans"/>
            </a:endParaRPr>
          </a:p>
        </p:txBody>
      </p:sp>
      <p:sp>
        <p:nvSpPr>
          <p:cNvPr id="2" name="Footer Placeholder 1"/>
          <p:cNvSpPr>
            <a:spLocks noGrp="1"/>
          </p:cNvSpPr>
          <p:nvPr>
            <p:ph type="ftr" sz="quarter" idx="10"/>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8"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10</a:t>
            </a:fld>
            <a:endParaRPr lang="en-GB" sz="1200" dirty="0">
              <a:solidFill>
                <a:schemeClr val="accent6">
                  <a:lumMod val="75000"/>
                </a:schemeClr>
              </a:solidFill>
              <a:latin typeface="Liberation Sans"/>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067296077"/>
      </p:ext>
    </p:extLst>
  </p:cSld>
  <p:clrMapOvr>
    <a:masterClrMapping/>
  </p:clrMapOvr>
  <mc:AlternateContent xmlns:mc="http://schemas.openxmlformats.org/markup-compatibility/2006">
    <mc:Choice xmlns:p14="http://schemas.microsoft.com/office/powerpoint/2010/main" Requires="p14">
      <p:transition spd="slow" p14:dur="2000" advTm="137339"/>
    </mc:Choice>
    <mc:Fallback>
      <p:transition spd="slow" advTm="137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3568" y="30985"/>
            <a:ext cx="7772400" cy="900336"/>
          </a:xfrm>
        </p:spPr>
        <p:txBody>
          <a:bodyPr/>
          <a:lstStyle/>
          <a:p>
            <a:r>
              <a:rPr lang="en-US" dirty="0"/>
              <a:t>Encouraging a good response</a:t>
            </a:r>
          </a:p>
        </p:txBody>
      </p:sp>
      <p:sp>
        <p:nvSpPr>
          <p:cNvPr id="18435" name="Rectangle 3"/>
          <p:cNvSpPr>
            <a:spLocks noGrp="1" noChangeArrowheads="1"/>
          </p:cNvSpPr>
          <p:nvPr>
            <p:ph type="body" idx="1"/>
          </p:nvPr>
        </p:nvSpPr>
        <p:spPr>
          <a:xfrm>
            <a:off x="467544" y="908720"/>
            <a:ext cx="8280920" cy="4983832"/>
          </a:xfrm>
        </p:spPr>
        <p:txBody>
          <a:bodyPr>
            <a:noAutofit/>
          </a:bodyPr>
          <a:lstStyle/>
          <a:p>
            <a:r>
              <a:rPr lang="en-US" sz="2800" dirty="0">
                <a:solidFill>
                  <a:srgbClr val="7030A0"/>
                </a:solidFill>
              </a:rPr>
              <a:t>Make sure purpose of study is </a:t>
            </a:r>
            <a:r>
              <a:rPr lang="en-US" sz="2800" dirty="0" smtClean="0">
                <a:solidFill>
                  <a:srgbClr val="7030A0"/>
                </a:solidFill>
              </a:rPr>
              <a:t>clear</a:t>
            </a:r>
          </a:p>
          <a:p>
            <a:endParaRPr lang="en-US" sz="600" dirty="0">
              <a:solidFill>
                <a:srgbClr val="7030A0"/>
              </a:solidFill>
            </a:endParaRPr>
          </a:p>
          <a:p>
            <a:r>
              <a:rPr lang="en-US" sz="2800" dirty="0">
                <a:solidFill>
                  <a:srgbClr val="7030A0"/>
                </a:solidFill>
              </a:rPr>
              <a:t>Promise </a:t>
            </a:r>
            <a:r>
              <a:rPr lang="en-US" sz="2800" dirty="0" smtClean="0">
                <a:solidFill>
                  <a:srgbClr val="7030A0"/>
                </a:solidFill>
              </a:rPr>
              <a:t>anonymity</a:t>
            </a:r>
          </a:p>
          <a:p>
            <a:endParaRPr lang="en-US" sz="600" dirty="0">
              <a:solidFill>
                <a:srgbClr val="7030A0"/>
              </a:solidFill>
            </a:endParaRPr>
          </a:p>
          <a:p>
            <a:r>
              <a:rPr lang="en-US" sz="2800" dirty="0">
                <a:solidFill>
                  <a:srgbClr val="7030A0"/>
                </a:solidFill>
              </a:rPr>
              <a:t>Ensure questionnaire is well </a:t>
            </a:r>
            <a:r>
              <a:rPr lang="en-US" sz="2800" dirty="0" smtClean="0">
                <a:solidFill>
                  <a:srgbClr val="7030A0"/>
                </a:solidFill>
              </a:rPr>
              <a:t>designed</a:t>
            </a:r>
          </a:p>
          <a:p>
            <a:endParaRPr lang="en-US" sz="600" dirty="0">
              <a:solidFill>
                <a:srgbClr val="7030A0"/>
              </a:solidFill>
            </a:endParaRPr>
          </a:p>
          <a:p>
            <a:r>
              <a:rPr lang="en-US" sz="2800" dirty="0">
                <a:solidFill>
                  <a:srgbClr val="7030A0"/>
                </a:solidFill>
              </a:rPr>
              <a:t>Offer a short version for those who do not have time to complete a long </a:t>
            </a:r>
            <a:r>
              <a:rPr lang="en-US" sz="2800" dirty="0" smtClean="0">
                <a:solidFill>
                  <a:srgbClr val="7030A0"/>
                </a:solidFill>
              </a:rPr>
              <a:t>questionnaire</a:t>
            </a:r>
            <a:endParaRPr lang="en-US" sz="600" dirty="0">
              <a:solidFill>
                <a:srgbClr val="7030A0"/>
              </a:solidFill>
            </a:endParaRPr>
          </a:p>
          <a:p>
            <a:r>
              <a:rPr lang="en-US" sz="2800" dirty="0">
                <a:solidFill>
                  <a:srgbClr val="7030A0"/>
                </a:solidFill>
              </a:rPr>
              <a:t>Follow-up with emails, phone calls, </a:t>
            </a:r>
            <a:r>
              <a:rPr lang="en-US" sz="2800" dirty="0" smtClean="0">
                <a:solidFill>
                  <a:srgbClr val="7030A0"/>
                </a:solidFill>
              </a:rPr>
              <a:t>letters</a:t>
            </a:r>
          </a:p>
          <a:p>
            <a:endParaRPr lang="en-US" sz="600" dirty="0">
              <a:solidFill>
                <a:srgbClr val="7030A0"/>
              </a:solidFill>
            </a:endParaRPr>
          </a:p>
          <a:p>
            <a:r>
              <a:rPr lang="en-US" sz="2800" dirty="0">
                <a:solidFill>
                  <a:srgbClr val="7030A0"/>
                </a:solidFill>
              </a:rPr>
              <a:t>Provide an </a:t>
            </a:r>
            <a:r>
              <a:rPr lang="en-US" sz="2800" dirty="0" smtClean="0">
                <a:solidFill>
                  <a:srgbClr val="7030A0"/>
                </a:solidFill>
              </a:rPr>
              <a:t>incentive</a:t>
            </a:r>
          </a:p>
          <a:p>
            <a:endParaRPr lang="en-US" sz="600" dirty="0">
              <a:solidFill>
                <a:srgbClr val="7030A0"/>
              </a:solidFill>
            </a:endParaRP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3" name="Slide Number Placeholder 2"/>
          <p:cNvSpPr>
            <a:spLocks noGrp="1"/>
          </p:cNvSpPr>
          <p:nvPr>
            <p:ph type="sldNum" sz="quarter" idx="12"/>
          </p:nvPr>
        </p:nvSpPr>
        <p:spPr/>
        <p:txBody>
          <a:bodyPr/>
          <a:lstStyle/>
          <a:p>
            <a:fld id="{A7EA2D8D-44E5-43C4-BBA1-AE3E32EF0894}" type="slidenum">
              <a:rPr lang="en-GB" smtClean="0"/>
              <a:t>11</a:t>
            </a:fld>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229492505"/>
      </p:ext>
    </p:extLst>
  </p:cSld>
  <p:clrMapOvr>
    <a:masterClrMapping/>
  </p:clrMapOvr>
  <mc:AlternateContent xmlns:mc="http://schemas.openxmlformats.org/markup-compatibility/2006">
    <mc:Choice xmlns:p14="http://schemas.microsoft.com/office/powerpoint/2010/main" Requires="p14">
      <p:transition spd="slow" p14:dur="2000" advTm="89536"/>
    </mc:Choice>
    <mc:Fallback>
      <p:transition spd="slow" advTm="89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r>
              <a:rPr lang="en-US" dirty="0"/>
              <a:t>Advantages of online questionnaires</a:t>
            </a:r>
          </a:p>
        </p:txBody>
      </p:sp>
      <p:sp>
        <p:nvSpPr>
          <p:cNvPr id="19459" name="Rectangle 3"/>
          <p:cNvSpPr>
            <a:spLocks noGrp="1" noChangeArrowheads="1"/>
          </p:cNvSpPr>
          <p:nvPr>
            <p:ph type="body" sz="half" idx="1"/>
          </p:nvPr>
        </p:nvSpPr>
        <p:spPr>
          <a:xfrm>
            <a:off x="685800" y="1700808"/>
            <a:ext cx="8134350" cy="4464496"/>
          </a:xfrm>
        </p:spPr>
        <p:txBody>
          <a:bodyPr>
            <a:normAutofit lnSpcReduction="10000"/>
          </a:bodyPr>
          <a:lstStyle/>
          <a:p>
            <a:pPr>
              <a:buFont typeface="Symbol" charset="0"/>
              <a:buChar char="·"/>
            </a:pPr>
            <a:r>
              <a:rPr lang="en-US" sz="2400" dirty="0" smtClean="0">
                <a:solidFill>
                  <a:srgbClr val="7030A0"/>
                </a:solidFill>
              </a:rPr>
              <a:t>Relatively easy and quick to distribute</a:t>
            </a:r>
          </a:p>
          <a:p>
            <a:pPr>
              <a:buFont typeface="Symbol" charset="0"/>
              <a:buChar char="·"/>
            </a:pPr>
            <a:endParaRPr lang="en-US" sz="2400" dirty="0" smtClean="0">
              <a:solidFill>
                <a:srgbClr val="7030A0"/>
              </a:solidFill>
            </a:endParaRPr>
          </a:p>
          <a:p>
            <a:pPr>
              <a:buFont typeface="Symbol" charset="0"/>
              <a:buChar char="·"/>
            </a:pPr>
            <a:r>
              <a:rPr lang="en-US" sz="2400" dirty="0" smtClean="0">
                <a:solidFill>
                  <a:srgbClr val="7030A0"/>
                </a:solidFill>
              </a:rPr>
              <a:t>Responses </a:t>
            </a:r>
            <a:r>
              <a:rPr lang="en-US" sz="2400" dirty="0">
                <a:solidFill>
                  <a:srgbClr val="7030A0"/>
                </a:solidFill>
              </a:rPr>
              <a:t>are usually received </a:t>
            </a:r>
            <a:r>
              <a:rPr lang="en-US" sz="2400" dirty="0" smtClean="0">
                <a:solidFill>
                  <a:srgbClr val="7030A0"/>
                </a:solidFill>
              </a:rPr>
              <a:t>quickly</a:t>
            </a:r>
          </a:p>
          <a:p>
            <a:pPr>
              <a:buFont typeface="Symbol" charset="0"/>
              <a:buChar char="·"/>
            </a:pPr>
            <a:endParaRPr lang="en-US" sz="2400" dirty="0">
              <a:solidFill>
                <a:srgbClr val="7030A0"/>
              </a:solidFill>
            </a:endParaRPr>
          </a:p>
          <a:p>
            <a:pPr>
              <a:buFont typeface="Symbol" charset="0"/>
              <a:buChar char="·"/>
            </a:pPr>
            <a:r>
              <a:rPr lang="en-US" sz="2400" dirty="0">
                <a:solidFill>
                  <a:srgbClr val="7030A0"/>
                </a:solidFill>
              </a:rPr>
              <a:t>No copying and postage </a:t>
            </a:r>
            <a:r>
              <a:rPr lang="en-US" sz="2400" dirty="0" smtClean="0">
                <a:solidFill>
                  <a:srgbClr val="7030A0"/>
                </a:solidFill>
              </a:rPr>
              <a:t>costs</a:t>
            </a:r>
          </a:p>
          <a:p>
            <a:pPr>
              <a:buFont typeface="Symbol" charset="0"/>
              <a:buChar char="·"/>
            </a:pPr>
            <a:endParaRPr lang="en-US" sz="2400" dirty="0">
              <a:solidFill>
                <a:srgbClr val="7030A0"/>
              </a:solidFill>
            </a:endParaRPr>
          </a:p>
          <a:p>
            <a:pPr>
              <a:buFont typeface="Symbol" charset="0"/>
              <a:buChar char="·"/>
            </a:pPr>
            <a:r>
              <a:rPr lang="en-US" sz="2400" dirty="0">
                <a:solidFill>
                  <a:srgbClr val="7030A0"/>
                </a:solidFill>
              </a:rPr>
              <a:t>Data can be collected in database for </a:t>
            </a:r>
            <a:r>
              <a:rPr lang="en-US" sz="2400" dirty="0" smtClean="0">
                <a:solidFill>
                  <a:srgbClr val="7030A0"/>
                </a:solidFill>
              </a:rPr>
              <a:t>analysis</a:t>
            </a:r>
          </a:p>
          <a:p>
            <a:pPr>
              <a:buFont typeface="Symbol" charset="0"/>
              <a:buChar char="·"/>
            </a:pPr>
            <a:endParaRPr lang="en-US" sz="2400" dirty="0">
              <a:solidFill>
                <a:srgbClr val="7030A0"/>
              </a:solidFill>
            </a:endParaRPr>
          </a:p>
          <a:p>
            <a:pPr>
              <a:buFont typeface="Symbol" charset="0"/>
              <a:buChar char="·"/>
            </a:pPr>
            <a:r>
              <a:rPr lang="en-US" sz="2400" dirty="0">
                <a:solidFill>
                  <a:srgbClr val="7030A0"/>
                </a:solidFill>
              </a:rPr>
              <a:t>Time required for data analysis is </a:t>
            </a:r>
            <a:r>
              <a:rPr lang="en-US" sz="2400" dirty="0" smtClean="0">
                <a:solidFill>
                  <a:srgbClr val="7030A0"/>
                </a:solidFill>
              </a:rPr>
              <a:t>reduced</a:t>
            </a:r>
          </a:p>
          <a:p>
            <a:pPr>
              <a:buFont typeface="Symbol" charset="0"/>
              <a:buChar char="·"/>
            </a:pPr>
            <a:endParaRPr lang="en-US" sz="2400" dirty="0">
              <a:solidFill>
                <a:srgbClr val="7030A0"/>
              </a:solidFill>
            </a:endParaRPr>
          </a:p>
          <a:p>
            <a:pPr>
              <a:buFont typeface="Symbol" charset="0"/>
              <a:buChar char="·"/>
            </a:pPr>
            <a:r>
              <a:rPr lang="en-US" sz="2400" dirty="0">
                <a:solidFill>
                  <a:srgbClr val="7030A0"/>
                </a:solidFill>
              </a:rPr>
              <a:t>Errors can be corrected easily</a:t>
            </a:r>
          </a:p>
          <a:p>
            <a:pPr>
              <a:buFont typeface="Symbol" charset="0"/>
              <a:buChar char="·"/>
            </a:pPr>
            <a:endParaRPr lang="en-US" sz="2400" dirty="0"/>
          </a:p>
        </p:txBody>
      </p:sp>
      <p:sp>
        <p:nvSpPr>
          <p:cNvPr id="2" name="Footer Placeholder 1"/>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12</a:t>
            </a:fld>
            <a:endParaRPr lang="en-GB" sz="1200" dirty="0">
              <a:solidFill>
                <a:schemeClr val="accent6">
                  <a:lumMod val="75000"/>
                </a:schemeClr>
              </a:solidFill>
              <a:latin typeface="Liberation Sans"/>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86892939"/>
      </p:ext>
    </p:extLst>
  </p:cSld>
  <p:clrMapOvr>
    <a:masterClrMapping/>
  </p:clrMapOvr>
  <mc:AlternateContent xmlns:mc="http://schemas.openxmlformats.org/markup-compatibility/2006">
    <mc:Choice xmlns:p14="http://schemas.microsoft.com/office/powerpoint/2010/main" Requires="p14">
      <p:transition spd="slow" p14:dur="2000" advTm="52394"/>
    </mc:Choice>
    <mc:Fallback>
      <p:transition spd="slow" advTm="52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843" y="116632"/>
            <a:ext cx="8229600" cy="576064"/>
          </a:xfrm>
        </p:spPr>
        <p:txBody>
          <a:bodyPr>
            <a:normAutofit fontScale="90000"/>
          </a:bodyPr>
          <a:lstStyle/>
          <a:p>
            <a:r>
              <a:rPr lang="en-US" dirty="0" smtClean="0"/>
              <a:t>Example of an online questionnaire</a:t>
            </a:r>
            <a:endParaRPr lang="en-US" dirty="0"/>
          </a:p>
        </p:txBody>
      </p:sp>
      <p:sp>
        <p:nvSpPr>
          <p:cNvPr id="4" name="Footer Placeholder 3"/>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9"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13</a:t>
            </a:fld>
            <a:endParaRPr lang="en-GB" sz="1200" dirty="0">
              <a:solidFill>
                <a:schemeClr val="accent6">
                  <a:lumMod val="75000"/>
                </a:schemeClr>
              </a:solidFill>
              <a:latin typeface="Liberation Sans"/>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733443"/>
            <a:ext cx="7213763" cy="5859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20824139"/>
      </p:ext>
    </p:extLst>
  </p:cSld>
  <p:clrMapOvr>
    <a:masterClrMapping/>
  </p:clrMapOvr>
  <mc:AlternateContent xmlns:mc="http://schemas.openxmlformats.org/markup-compatibility/2006">
    <mc:Choice xmlns:p14="http://schemas.microsoft.com/office/powerpoint/2010/main" Requires="p14">
      <p:transition spd="slow" p14:dur="2000" advTm="161018"/>
    </mc:Choice>
    <mc:Fallback>
      <p:transition spd="slow" advTm="161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3528" y="332656"/>
            <a:ext cx="8458200" cy="1143000"/>
          </a:xfrm>
        </p:spPr>
        <p:txBody>
          <a:bodyPr>
            <a:normAutofit fontScale="90000"/>
          </a:bodyPr>
          <a:lstStyle/>
          <a:p>
            <a:r>
              <a:rPr lang="en-US" dirty="0"/>
              <a:t>Problems with online questionnaires</a:t>
            </a:r>
          </a:p>
        </p:txBody>
      </p:sp>
      <p:sp>
        <p:nvSpPr>
          <p:cNvPr id="20483" name="Rectangle 3"/>
          <p:cNvSpPr>
            <a:spLocks noGrp="1" noChangeArrowheads="1"/>
          </p:cNvSpPr>
          <p:nvPr>
            <p:ph type="body" idx="1"/>
          </p:nvPr>
        </p:nvSpPr>
        <p:spPr>
          <a:xfrm>
            <a:off x="539552" y="1556792"/>
            <a:ext cx="8229600" cy="4680520"/>
          </a:xfrm>
        </p:spPr>
        <p:txBody>
          <a:bodyPr>
            <a:normAutofit/>
          </a:bodyPr>
          <a:lstStyle/>
          <a:p>
            <a:pPr>
              <a:buFont typeface="Symbol" charset="0"/>
              <a:buChar char="·"/>
            </a:pPr>
            <a:r>
              <a:rPr lang="en-US" dirty="0">
                <a:solidFill>
                  <a:srgbClr val="7030A0"/>
                </a:solidFill>
              </a:rPr>
              <a:t>Sampling is problematic if population size is </a:t>
            </a:r>
            <a:r>
              <a:rPr lang="en-US" dirty="0" smtClean="0">
                <a:solidFill>
                  <a:srgbClr val="7030A0"/>
                </a:solidFill>
              </a:rPr>
              <a:t>unknown</a:t>
            </a:r>
          </a:p>
          <a:p>
            <a:pPr>
              <a:buFont typeface="Symbol" charset="0"/>
              <a:buChar char="·"/>
            </a:pPr>
            <a:endParaRPr lang="en-US" sz="1400" dirty="0">
              <a:solidFill>
                <a:srgbClr val="7030A0"/>
              </a:solidFill>
            </a:endParaRPr>
          </a:p>
          <a:p>
            <a:pPr>
              <a:buFont typeface="Symbol" charset="0"/>
              <a:buChar char="·"/>
            </a:pPr>
            <a:r>
              <a:rPr lang="en-US" dirty="0">
                <a:solidFill>
                  <a:srgbClr val="7030A0"/>
                </a:solidFill>
              </a:rPr>
              <a:t>Preventing individuals from responding more than </a:t>
            </a:r>
            <a:r>
              <a:rPr lang="en-US" dirty="0" smtClean="0">
                <a:solidFill>
                  <a:srgbClr val="7030A0"/>
                </a:solidFill>
              </a:rPr>
              <a:t>once can be a problem</a:t>
            </a:r>
          </a:p>
          <a:p>
            <a:pPr>
              <a:buFont typeface="Symbol" charset="0"/>
              <a:buChar char="·"/>
            </a:pPr>
            <a:endParaRPr lang="en-US" sz="1400" dirty="0">
              <a:solidFill>
                <a:srgbClr val="7030A0"/>
              </a:solidFill>
            </a:endParaRPr>
          </a:p>
          <a:p>
            <a:pPr>
              <a:buFont typeface="Symbol" charset="0"/>
              <a:buChar char="·"/>
            </a:pPr>
            <a:r>
              <a:rPr lang="en-US" dirty="0">
                <a:solidFill>
                  <a:srgbClr val="7030A0"/>
                </a:solidFill>
              </a:rPr>
              <a:t>Individuals have also been known to change questions in email questionnaires</a:t>
            </a: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3" name="Slide Number Placeholder 2"/>
          <p:cNvSpPr>
            <a:spLocks noGrp="1"/>
          </p:cNvSpPr>
          <p:nvPr>
            <p:ph type="sldNum" sz="quarter" idx="12"/>
          </p:nvPr>
        </p:nvSpPr>
        <p:spPr/>
        <p:txBody>
          <a:bodyPr/>
          <a:lstStyle/>
          <a:p>
            <a:fld id="{A7EA2D8D-44E5-43C4-BBA1-AE3E32EF0894}" type="slidenum">
              <a:rPr lang="en-GB" smtClean="0"/>
              <a:t>14</a:t>
            </a:fld>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4349721"/>
      </p:ext>
    </p:extLst>
  </p:cSld>
  <p:clrMapOvr>
    <a:masterClrMapping/>
  </p:clrMapOvr>
  <mc:AlternateContent xmlns:mc="http://schemas.openxmlformats.org/markup-compatibility/2006">
    <mc:Choice xmlns:p14="http://schemas.microsoft.com/office/powerpoint/2010/main" Requires="p14">
      <p:transition spd="slow" p14:dur="2000" advTm="69616"/>
    </mc:Choice>
    <mc:Fallback>
      <p:transition spd="slow" advTm="69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79785" y="332656"/>
            <a:ext cx="8229600" cy="940966"/>
          </a:xfrm>
        </p:spPr>
        <p:txBody>
          <a:bodyPr/>
          <a:lstStyle/>
          <a:p>
            <a:r>
              <a:rPr lang="en-US" dirty="0"/>
              <a:t>Observation</a:t>
            </a:r>
          </a:p>
        </p:txBody>
      </p:sp>
      <p:sp>
        <p:nvSpPr>
          <p:cNvPr id="21507" name="Rectangle 3"/>
          <p:cNvSpPr>
            <a:spLocks noGrp="1" noChangeArrowheads="1"/>
          </p:cNvSpPr>
          <p:nvPr>
            <p:ph type="body" sz="half" idx="1"/>
          </p:nvPr>
        </p:nvSpPr>
        <p:spPr>
          <a:xfrm>
            <a:off x="539552" y="1484784"/>
            <a:ext cx="8209161" cy="4752504"/>
          </a:xfrm>
        </p:spPr>
        <p:txBody>
          <a:bodyPr/>
          <a:lstStyle/>
          <a:p>
            <a:r>
              <a:rPr lang="en-US" sz="2400" dirty="0">
                <a:solidFill>
                  <a:srgbClr val="7030A0"/>
                </a:solidFill>
              </a:rPr>
              <a:t>Direct observation in the field</a:t>
            </a:r>
          </a:p>
          <a:p>
            <a:pPr lvl="1"/>
            <a:r>
              <a:rPr lang="en-US" sz="2000" dirty="0">
                <a:solidFill>
                  <a:schemeClr val="accent1"/>
                </a:solidFill>
              </a:rPr>
              <a:t>Structuring frameworks</a:t>
            </a:r>
          </a:p>
          <a:p>
            <a:pPr lvl="1"/>
            <a:r>
              <a:rPr lang="en-US" sz="2000" dirty="0">
                <a:solidFill>
                  <a:schemeClr val="accent1"/>
                </a:solidFill>
              </a:rPr>
              <a:t>Degree of participation (insider or outsider)</a:t>
            </a:r>
          </a:p>
          <a:p>
            <a:pPr lvl="1"/>
            <a:r>
              <a:rPr lang="en-US" sz="2000" dirty="0" smtClean="0">
                <a:solidFill>
                  <a:schemeClr val="accent1"/>
                </a:solidFill>
              </a:rPr>
              <a:t>Ethnography</a:t>
            </a:r>
          </a:p>
          <a:p>
            <a:pPr lvl="1"/>
            <a:endParaRPr lang="en-US" sz="1200" dirty="0">
              <a:solidFill>
                <a:schemeClr val="accent1"/>
              </a:solidFill>
            </a:endParaRPr>
          </a:p>
          <a:p>
            <a:r>
              <a:rPr lang="en-US" sz="2400" dirty="0">
                <a:solidFill>
                  <a:srgbClr val="7030A0"/>
                </a:solidFill>
              </a:rPr>
              <a:t>Direct observation in controlled </a:t>
            </a:r>
            <a:r>
              <a:rPr lang="en-US" sz="2400" dirty="0" smtClean="0">
                <a:solidFill>
                  <a:srgbClr val="7030A0"/>
                </a:solidFill>
              </a:rPr>
              <a:t>environments</a:t>
            </a:r>
          </a:p>
          <a:p>
            <a:endParaRPr lang="en-US" sz="1200" dirty="0">
              <a:solidFill>
                <a:srgbClr val="7030A0"/>
              </a:solidFill>
            </a:endParaRPr>
          </a:p>
          <a:p>
            <a:r>
              <a:rPr lang="en-US" sz="2400" dirty="0">
                <a:solidFill>
                  <a:srgbClr val="7030A0"/>
                </a:solidFill>
              </a:rPr>
              <a:t>Indirect observation: tracking users’ activities</a:t>
            </a:r>
          </a:p>
          <a:p>
            <a:pPr lvl="1"/>
            <a:r>
              <a:rPr lang="en-US" sz="2000" dirty="0">
                <a:solidFill>
                  <a:schemeClr val="accent1"/>
                </a:solidFill>
              </a:rPr>
              <a:t>Diaries</a:t>
            </a:r>
          </a:p>
          <a:p>
            <a:pPr lvl="1"/>
            <a:r>
              <a:rPr lang="en-US" sz="2000" dirty="0">
                <a:solidFill>
                  <a:schemeClr val="accent1"/>
                </a:solidFill>
              </a:rPr>
              <a:t>Interaction </a:t>
            </a:r>
            <a:r>
              <a:rPr lang="en-US" sz="2000" dirty="0" smtClean="0">
                <a:solidFill>
                  <a:schemeClr val="accent1"/>
                </a:solidFill>
              </a:rPr>
              <a:t>logging</a:t>
            </a:r>
          </a:p>
          <a:p>
            <a:pPr lvl="1"/>
            <a:r>
              <a:rPr lang="en-US" sz="2000" dirty="0" smtClean="0">
                <a:solidFill>
                  <a:schemeClr val="accent1"/>
                </a:solidFill>
              </a:rPr>
              <a:t>Video and photographs collected</a:t>
            </a:r>
            <a:br>
              <a:rPr lang="en-US" sz="2000" dirty="0" smtClean="0">
                <a:solidFill>
                  <a:schemeClr val="accent1"/>
                </a:solidFill>
              </a:rPr>
            </a:br>
            <a:r>
              <a:rPr lang="en-US" sz="2000" dirty="0" smtClean="0">
                <a:solidFill>
                  <a:schemeClr val="accent1"/>
                </a:solidFill>
              </a:rPr>
              <a:t>remotely by drones or other </a:t>
            </a:r>
            <a:br>
              <a:rPr lang="en-US" sz="2000" dirty="0" smtClean="0">
                <a:solidFill>
                  <a:schemeClr val="accent1"/>
                </a:solidFill>
              </a:rPr>
            </a:br>
            <a:r>
              <a:rPr lang="en-US" sz="2000" dirty="0" smtClean="0">
                <a:solidFill>
                  <a:schemeClr val="accent1"/>
                </a:solidFill>
              </a:rPr>
              <a:t>equipment</a:t>
            </a:r>
          </a:p>
        </p:txBody>
      </p:sp>
      <p:sp>
        <p:nvSpPr>
          <p:cNvPr id="2" name="Footer Placeholder 1"/>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10"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15</a:t>
            </a:fld>
            <a:endParaRPr lang="en-GB" dirty="0">
              <a:solidFill>
                <a:schemeClr val="accent6">
                  <a:lumMod val="75000"/>
                </a:schemeClr>
              </a:solidFill>
              <a:latin typeface="Liberation Sans"/>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36116163"/>
      </p:ext>
    </p:extLst>
  </p:cSld>
  <p:clrMapOvr>
    <a:masterClrMapping/>
  </p:clrMapOvr>
  <mc:AlternateContent xmlns:mc="http://schemas.openxmlformats.org/markup-compatibility/2006">
    <mc:Choice xmlns:p14="http://schemas.microsoft.com/office/powerpoint/2010/main" Requires="p14">
      <p:transition spd="slow" p14:dur="2000" advTm="94533"/>
    </mc:Choice>
    <mc:Fallback>
      <p:transition spd="slow" advTm="94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Text Placeholder 2"/>
          <p:cNvSpPr>
            <a:spLocks noGrp="1"/>
          </p:cNvSpPr>
          <p:nvPr>
            <p:ph type="body" sz="half" idx="1"/>
          </p:nvPr>
        </p:nvSpPr>
        <p:spPr/>
        <p:txBody>
          <a:bodyPr>
            <a:noAutofit/>
          </a:bodyPr>
          <a:lstStyle/>
          <a:p>
            <a:r>
              <a:rPr lang="en-US" sz="1400" dirty="0" smtClean="0"/>
              <a:t>Scenarios</a:t>
            </a:r>
          </a:p>
          <a:p>
            <a:endParaRPr lang="en-US" sz="1400" dirty="0"/>
          </a:p>
          <a:p>
            <a:pPr marL="228600" indent="-228600">
              <a:buAutoNum type="arabicPeriod"/>
            </a:pPr>
            <a:r>
              <a:rPr lang="en-US" sz="1400" dirty="0"/>
              <a:t>A usability consultant joins a group of tourists and studies how they use a wearable navigation device to walk around Stockholm and find restaurants that they are interested in.  Usability consultant observes that the interface is a little difficult to use, but users find it useful and enjoyable to find restaurants nearby.</a:t>
            </a:r>
          </a:p>
          <a:p>
            <a:pPr marL="228600" indent="-228600">
              <a:buAutoNum type="arabicPeriod"/>
            </a:pPr>
            <a:r>
              <a:rPr lang="en-US" sz="1400" dirty="0"/>
              <a:t>A usability consultant observes how participants perform a pre-planned task using the wearable navigation device in a usability laboratory.  The task requires users to find a specific restaurant, he records the time it takes to complete the task, and records and </a:t>
            </a:r>
            <a:r>
              <a:rPr lang="en-US" sz="1400" dirty="0" err="1"/>
              <a:t>interacitons</a:t>
            </a:r>
            <a:r>
              <a:rPr lang="en-US" sz="1400" dirty="0"/>
              <a:t>. </a:t>
            </a:r>
          </a:p>
          <a:p>
            <a:pPr marL="0" indent="0">
              <a:buNone/>
            </a:pPr>
            <a:r>
              <a:rPr lang="en-US" sz="1400" dirty="0"/>
              <a:t>What are the advantages and disadvantages of these two types of </a:t>
            </a:r>
            <a:r>
              <a:rPr lang="en-US" sz="1400" dirty="0" err="1"/>
              <a:t>obeservations</a:t>
            </a:r>
            <a:r>
              <a:rPr lang="en-US" sz="1400" dirty="0"/>
              <a:t>?</a:t>
            </a:r>
          </a:p>
          <a:p>
            <a:pPr marL="0" indent="0">
              <a:buNone/>
            </a:pPr>
            <a:r>
              <a:rPr lang="en-US" sz="1400" dirty="0"/>
              <a:t>When might each type of observation be useful?</a:t>
            </a:r>
          </a:p>
          <a:p>
            <a:pPr marL="0" indent="0">
              <a:buNone/>
            </a:pPr>
            <a:endParaRPr lang="en-US" sz="1400" dirty="0"/>
          </a:p>
        </p:txBody>
      </p:sp>
      <p:sp>
        <p:nvSpPr>
          <p:cNvPr id="4" name="Content Placeholder 3"/>
          <p:cNvSpPr>
            <a:spLocks noGrp="1"/>
          </p:cNvSpPr>
          <p:nvPr>
            <p:ph sz="half" idx="2"/>
          </p:nvPr>
        </p:nvSpPr>
        <p:spPr/>
        <p:txBody>
          <a:bodyPr>
            <a:normAutofit fontScale="40000" lnSpcReduction="20000"/>
          </a:bodyPr>
          <a:lstStyle/>
          <a:p>
            <a:pPr marL="0" indent="0">
              <a:buNone/>
            </a:pPr>
            <a:r>
              <a:rPr lang="en-US" dirty="0" smtClean="0"/>
              <a:t>Scenario 1:</a:t>
            </a:r>
          </a:p>
          <a:p>
            <a:r>
              <a:rPr lang="en-US" dirty="0" smtClean="0"/>
              <a:t>Observer saw how the device is used to solve real problems in the real world.</a:t>
            </a:r>
          </a:p>
          <a:p>
            <a:r>
              <a:rPr lang="en-US" dirty="0" smtClean="0"/>
              <a:t>The Observer was an insider, and may not be objective in her assessment. </a:t>
            </a:r>
          </a:p>
          <a:p>
            <a:r>
              <a:rPr lang="en-US" dirty="0" smtClean="0"/>
              <a:t>The data is qualitative and how useful are they?</a:t>
            </a:r>
          </a:p>
          <a:p>
            <a:r>
              <a:rPr lang="en-US" dirty="0" smtClean="0"/>
              <a:t>Maybe she was having such a good time that her judgment was clouded and she missed hearing negative comments. If you wanted to </a:t>
            </a:r>
            <a:r>
              <a:rPr lang="en-US" dirty="0" err="1" smtClean="0"/>
              <a:t>reconduct</a:t>
            </a:r>
            <a:r>
              <a:rPr lang="en-US" dirty="0" smtClean="0"/>
              <a:t> the study, it would be impossible to replicate. </a:t>
            </a:r>
          </a:p>
          <a:p>
            <a:pPr marL="0" indent="0">
              <a:buNone/>
            </a:pPr>
            <a:r>
              <a:rPr lang="en-US" dirty="0" smtClean="0"/>
              <a:t>Scenario 2:</a:t>
            </a:r>
          </a:p>
          <a:p>
            <a:r>
              <a:rPr lang="en-US" dirty="0" smtClean="0"/>
              <a:t>This type of study is easy to replicate, so users can perform the same task, specific usability problems can be identified, users’ performance can be compared, and averages for time to do the task, number of errors can be calculated. </a:t>
            </a:r>
          </a:p>
          <a:p>
            <a:r>
              <a:rPr lang="en-US" dirty="0" smtClean="0"/>
              <a:t>The observer can be more objective, because she is an outsider.</a:t>
            </a:r>
          </a:p>
          <a:p>
            <a:r>
              <a:rPr lang="en-US" dirty="0" smtClean="0"/>
              <a:t>Disadvantage: study is artificial and doesn’t say anything about how the device would be used in the real environment. </a:t>
            </a:r>
          </a:p>
          <a:p>
            <a:endParaRPr lang="en-US" dirty="0"/>
          </a:p>
        </p:txBody>
      </p:sp>
      <p:sp>
        <p:nvSpPr>
          <p:cNvPr id="5" name="Footer Placeholder 4"/>
          <p:cNvSpPr>
            <a:spLocks noGrp="1"/>
          </p:cNvSpPr>
          <p:nvPr>
            <p:ph type="ftr" sz="quarter" idx="10"/>
          </p:nvPr>
        </p:nvSpPr>
        <p:spPr/>
        <p:txBody>
          <a:bodyPr/>
          <a:lstStyle/>
          <a:p>
            <a:r>
              <a:rPr lang="en-GB" smtClean="0"/>
              <a:t>www.id-book.com</a:t>
            </a:r>
            <a:endParaRPr lang="en-GB"/>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763277299"/>
      </p:ext>
    </p:extLst>
  </p:cSld>
  <p:clrMapOvr>
    <a:masterClrMapping/>
  </p:clrMapOvr>
  <mc:AlternateContent xmlns:mc="http://schemas.openxmlformats.org/markup-compatibility/2006">
    <mc:Choice xmlns:p14="http://schemas.microsoft.com/office/powerpoint/2010/main" Requires="p14">
      <p:transition spd="slow" p14:dur="2000" advTm="259251"/>
    </mc:Choice>
    <mc:Fallback>
      <p:transition spd="slow" advTm="259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1520" y="188640"/>
            <a:ext cx="8712968" cy="698376"/>
          </a:xfrm>
        </p:spPr>
        <p:txBody>
          <a:bodyPr>
            <a:noAutofit/>
          </a:bodyPr>
          <a:lstStyle/>
          <a:p>
            <a:r>
              <a:rPr lang="en-US" sz="3200" dirty="0" smtClean="0"/>
              <a:t>Structuring frameworks to guide observation</a:t>
            </a:r>
            <a:endParaRPr lang="en-US" sz="3200" dirty="0"/>
          </a:p>
        </p:txBody>
      </p:sp>
      <p:sp>
        <p:nvSpPr>
          <p:cNvPr id="22531" name="Rectangle 3"/>
          <p:cNvSpPr>
            <a:spLocks noGrp="1" noChangeArrowheads="1"/>
          </p:cNvSpPr>
          <p:nvPr>
            <p:ph type="body" idx="1"/>
          </p:nvPr>
        </p:nvSpPr>
        <p:spPr>
          <a:xfrm>
            <a:off x="539552" y="908720"/>
            <a:ext cx="8153400" cy="5492080"/>
          </a:xfrm>
        </p:spPr>
        <p:txBody>
          <a:bodyPr>
            <a:normAutofit fontScale="62500" lnSpcReduction="20000"/>
          </a:bodyPr>
          <a:lstStyle/>
          <a:p>
            <a:r>
              <a:rPr lang="en-US" sz="3700" dirty="0" smtClean="0">
                <a:solidFill>
                  <a:srgbClr val="7030A0"/>
                </a:solidFill>
              </a:rPr>
              <a:t>Three easy-to-remember parts:</a:t>
            </a:r>
          </a:p>
          <a:p>
            <a:endParaRPr lang="en-US" sz="1000" dirty="0">
              <a:solidFill>
                <a:srgbClr val="7030A0"/>
              </a:solidFill>
            </a:endParaRPr>
          </a:p>
          <a:p>
            <a:pPr lvl="1"/>
            <a:r>
              <a:rPr lang="en-US" sz="3000" dirty="0" smtClean="0">
                <a:solidFill>
                  <a:schemeClr val="accent1"/>
                </a:solidFill>
              </a:rPr>
              <a:t>The person: Who is using this technology at a particular time? </a:t>
            </a:r>
          </a:p>
          <a:p>
            <a:pPr lvl="1"/>
            <a:r>
              <a:rPr lang="en-US" sz="3000" dirty="0" smtClean="0">
                <a:solidFill>
                  <a:schemeClr val="accent1"/>
                </a:solidFill>
              </a:rPr>
              <a:t>The place</a:t>
            </a:r>
            <a:r>
              <a:rPr lang="en-US" sz="3000" i="1" dirty="0" smtClean="0">
                <a:solidFill>
                  <a:schemeClr val="accent1"/>
                </a:solidFill>
              </a:rPr>
              <a:t>:</a:t>
            </a:r>
            <a:r>
              <a:rPr lang="en-US" sz="3000" dirty="0" smtClean="0">
                <a:solidFill>
                  <a:schemeClr val="accent1"/>
                </a:solidFill>
              </a:rPr>
              <a:t> Where are they using it?</a:t>
            </a:r>
          </a:p>
          <a:p>
            <a:pPr lvl="1"/>
            <a:r>
              <a:rPr lang="en-US" sz="3000" dirty="0" smtClean="0">
                <a:solidFill>
                  <a:schemeClr val="accent1"/>
                </a:solidFill>
              </a:rPr>
              <a:t>The thing</a:t>
            </a:r>
            <a:r>
              <a:rPr lang="en-US" sz="3000" i="1" dirty="0" smtClean="0">
                <a:solidFill>
                  <a:schemeClr val="accent1"/>
                </a:solidFill>
              </a:rPr>
              <a:t>: </a:t>
            </a:r>
            <a:r>
              <a:rPr lang="en-US" sz="3000" dirty="0" smtClean="0">
                <a:solidFill>
                  <a:schemeClr val="accent1"/>
                </a:solidFill>
              </a:rPr>
              <a:t>What are they doing with it?</a:t>
            </a:r>
            <a:r>
              <a:rPr lang="en-US" sz="2900" dirty="0"/>
              <a:t/>
            </a:r>
            <a:br>
              <a:rPr lang="en-US" sz="2900" dirty="0"/>
            </a:br>
            <a:endParaRPr lang="en-US" sz="2900" dirty="0"/>
          </a:p>
          <a:p>
            <a:r>
              <a:rPr lang="en-US" sz="3700" dirty="0" smtClean="0">
                <a:solidFill>
                  <a:srgbClr val="7030A0"/>
                </a:solidFill>
              </a:rPr>
              <a:t>A more detailed framework (Robson, 2014):</a:t>
            </a:r>
          </a:p>
          <a:p>
            <a:endParaRPr lang="en-US" sz="1000" dirty="0" smtClean="0">
              <a:solidFill>
                <a:srgbClr val="7030A0"/>
              </a:solidFill>
            </a:endParaRPr>
          </a:p>
          <a:p>
            <a:pPr lvl="1"/>
            <a:r>
              <a:rPr lang="en-US" sz="3000" dirty="0" smtClean="0">
                <a:solidFill>
                  <a:schemeClr val="accent1"/>
                </a:solidFill>
              </a:rPr>
              <a:t>Space</a:t>
            </a:r>
            <a:r>
              <a:rPr lang="en-US" sz="3000" dirty="0">
                <a:solidFill>
                  <a:schemeClr val="accent1"/>
                </a:solidFill>
              </a:rPr>
              <a:t>: What is the physical space like and how is it laid out</a:t>
            </a:r>
            <a:r>
              <a:rPr lang="en-US" sz="3000" dirty="0" smtClean="0">
                <a:solidFill>
                  <a:schemeClr val="accent1"/>
                </a:solidFill>
              </a:rPr>
              <a:t>?</a:t>
            </a:r>
          </a:p>
          <a:p>
            <a:pPr lvl="1"/>
            <a:r>
              <a:rPr lang="en-US" sz="3000" dirty="0" smtClean="0">
                <a:solidFill>
                  <a:schemeClr val="accent1"/>
                </a:solidFill>
              </a:rPr>
              <a:t>Actors</a:t>
            </a:r>
            <a:r>
              <a:rPr lang="en-US" sz="3000" dirty="0">
                <a:solidFill>
                  <a:schemeClr val="accent1"/>
                </a:solidFill>
              </a:rPr>
              <a:t>: What are the names and relevant details of the people involved</a:t>
            </a:r>
            <a:r>
              <a:rPr lang="en-US" sz="3000" dirty="0" smtClean="0">
                <a:solidFill>
                  <a:schemeClr val="accent1"/>
                </a:solidFill>
              </a:rPr>
              <a:t>?</a:t>
            </a:r>
          </a:p>
          <a:p>
            <a:pPr lvl="1"/>
            <a:r>
              <a:rPr lang="en-US" sz="3000" dirty="0" smtClean="0">
                <a:solidFill>
                  <a:schemeClr val="accent1"/>
                </a:solidFill>
              </a:rPr>
              <a:t>Activities</a:t>
            </a:r>
            <a:r>
              <a:rPr lang="en-US" sz="3000" dirty="0">
                <a:solidFill>
                  <a:schemeClr val="accent1"/>
                </a:solidFill>
              </a:rPr>
              <a:t>: What are the actors doing and why</a:t>
            </a:r>
            <a:r>
              <a:rPr lang="en-US" sz="3000" dirty="0" smtClean="0">
                <a:solidFill>
                  <a:schemeClr val="accent1"/>
                </a:solidFill>
              </a:rPr>
              <a:t>?</a:t>
            </a:r>
          </a:p>
          <a:p>
            <a:pPr lvl="1"/>
            <a:r>
              <a:rPr lang="en-US" sz="3000" dirty="0" smtClean="0">
                <a:solidFill>
                  <a:schemeClr val="accent1"/>
                </a:solidFill>
              </a:rPr>
              <a:t>Objects</a:t>
            </a:r>
            <a:r>
              <a:rPr lang="en-US" sz="3000" dirty="0">
                <a:solidFill>
                  <a:schemeClr val="accent1"/>
                </a:solidFill>
              </a:rPr>
              <a:t>: What physical objects are present, such as </a:t>
            </a:r>
            <a:r>
              <a:rPr lang="en-US" sz="3000" dirty="0" smtClean="0">
                <a:solidFill>
                  <a:schemeClr val="accent1"/>
                </a:solidFill>
              </a:rPr>
              <a:t>furniture</a:t>
            </a:r>
            <a:endParaRPr lang="en-US" sz="3000" dirty="0">
              <a:solidFill>
                <a:schemeClr val="accent1"/>
              </a:solidFill>
            </a:endParaRPr>
          </a:p>
          <a:p>
            <a:pPr lvl="1"/>
            <a:r>
              <a:rPr lang="en-US" sz="3000" dirty="0" smtClean="0">
                <a:solidFill>
                  <a:schemeClr val="accent1"/>
                </a:solidFill>
              </a:rPr>
              <a:t>Acts</a:t>
            </a:r>
            <a:r>
              <a:rPr lang="en-US" sz="3000" dirty="0">
                <a:solidFill>
                  <a:schemeClr val="accent1"/>
                </a:solidFill>
              </a:rPr>
              <a:t>: What are </a:t>
            </a:r>
            <a:r>
              <a:rPr lang="en-US" sz="3000" dirty="0" err="1">
                <a:solidFill>
                  <a:schemeClr val="accent1"/>
                </a:solidFill>
              </a:rPr>
              <a:t>specifi</a:t>
            </a:r>
            <a:r>
              <a:rPr lang="en-US" sz="3000" dirty="0">
                <a:solidFill>
                  <a:schemeClr val="accent1"/>
                </a:solidFill>
              </a:rPr>
              <a:t> c individual actions</a:t>
            </a:r>
            <a:r>
              <a:rPr lang="en-US" sz="3000" dirty="0" smtClean="0">
                <a:solidFill>
                  <a:schemeClr val="accent1"/>
                </a:solidFill>
              </a:rPr>
              <a:t>?</a:t>
            </a:r>
          </a:p>
          <a:p>
            <a:pPr lvl="1"/>
            <a:r>
              <a:rPr lang="en-US" sz="3000" dirty="0" smtClean="0">
                <a:solidFill>
                  <a:schemeClr val="accent1"/>
                </a:solidFill>
              </a:rPr>
              <a:t>Events</a:t>
            </a:r>
            <a:r>
              <a:rPr lang="en-US" sz="3000" dirty="0">
                <a:solidFill>
                  <a:schemeClr val="accent1"/>
                </a:solidFill>
              </a:rPr>
              <a:t>: Is what you observe part of a special </a:t>
            </a:r>
            <a:r>
              <a:rPr lang="en-US" sz="3000" dirty="0" smtClean="0">
                <a:solidFill>
                  <a:schemeClr val="accent1"/>
                </a:solidFill>
              </a:rPr>
              <a:t>event?</a:t>
            </a:r>
          </a:p>
          <a:p>
            <a:pPr lvl="1"/>
            <a:r>
              <a:rPr lang="en-US" sz="3000" dirty="0" smtClean="0">
                <a:solidFill>
                  <a:schemeClr val="accent1"/>
                </a:solidFill>
              </a:rPr>
              <a:t>Time: What is the sequence of events?</a:t>
            </a:r>
          </a:p>
          <a:p>
            <a:pPr lvl="1"/>
            <a:r>
              <a:rPr lang="en-US" sz="3000" dirty="0" smtClean="0">
                <a:solidFill>
                  <a:schemeClr val="accent1"/>
                </a:solidFill>
              </a:rPr>
              <a:t>Goals</a:t>
            </a:r>
            <a:r>
              <a:rPr lang="en-US" sz="3000" dirty="0">
                <a:solidFill>
                  <a:schemeClr val="accent1"/>
                </a:solidFill>
              </a:rPr>
              <a:t>: What are the actors trying to accomplish</a:t>
            </a:r>
            <a:r>
              <a:rPr lang="en-US" sz="3000" dirty="0" smtClean="0">
                <a:solidFill>
                  <a:schemeClr val="accent1"/>
                </a:solidFill>
              </a:rPr>
              <a:t>?</a:t>
            </a:r>
          </a:p>
          <a:p>
            <a:pPr lvl="1"/>
            <a:r>
              <a:rPr lang="en-US" sz="3000" dirty="0" smtClean="0">
                <a:solidFill>
                  <a:schemeClr val="accent1"/>
                </a:solidFill>
              </a:rPr>
              <a:t>Feelings</a:t>
            </a:r>
            <a:r>
              <a:rPr lang="en-US" sz="3000" dirty="0">
                <a:solidFill>
                  <a:schemeClr val="accent1"/>
                </a:solidFill>
              </a:rPr>
              <a:t>: What is the mood of the group and of individuals?</a:t>
            </a: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3" name="Slide Number Placeholder 2"/>
          <p:cNvSpPr>
            <a:spLocks noGrp="1"/>
          </p:cNvSpPr>
          <p:nvPr>
            <p:ph type="sldNum" sz="quarter" idx="12"/>
          </p:nvPr>
        </p:nvSpPr>
        <p:spPr/>
        <p:txBody>
          <a:bodyPr/>
          <a:lstStyle/>
          <a:p>
            <a:fld id="{A7EA2D8D-44E5-43C4-BBA1-AE3E32EF0894}" type="slidenum">
              <a:rPr lang="en-GB" smtClean="0"/>
              <a:t>17</a:t>
            </a:fld>
            <a:endParaRPr lang="en-GB"/>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45782856"/>
      </p:ext>
    </p:extLst>
  </p:cSld>
  <p:clrMapOvr>
    <a:masterClrMapping/>
  </p:clrMapOvr>
  <mc:AlternateContent xmlns:mc="http://schemas.openxmlformats.org/markup-compatibility/2006">
    <mc:Choice xmlns:p14="http://schemas.microsoft.com/office/powerpoint/2010/main" Requires="p14">
      <p:transition spd="slow" p14:dur="2000" advTm="103433"/>
    </mc:Choice>
    <mc:Fallback>
      <p:transition spd="slow" advTm="103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Planning and conducting observation in the field</a:t>
            </a:r>
            <a:endParaRPr lang="en-US" dirty="0"/>
          </a:p>
        </p:txBody>
      </p:sp>
      <p:sp>
        <p:nvSpPr>
          <p:cNvPr id="3" name="Content Placeholder 2"/>
          <p:cNvSpPr>
            <a:spLocks noGrp="1"/>
          </p:cNvSpPr>
          <p:nvPr>
            <p:ph idx="1"/>
          </p:nvPr>
        </p:nvSpPr>
        <p:spPr>
          <a:xfrm>
            <a:off x="457200" y="1600200"/>
            <a:ext cx="8435280" cy="4525963"/>
          </a:xfrm>
        </p:spPr>
        <p:txBody>
          <a:bodyPr>
            <a:normAutofit fontScale="92500" lnSpcReduction="10000"/>
          </a:bodyPr>
          <a:lstStyle/>
          <a:p>
            <a:r>
              <a:rPr lang="en-US" dirty="0" smtClean="0">
                <a:solidFill>
                  <a:srgbClr val="7030A0"/>
                </a:solidFill>
              </a:rPr>
              <a:t>Decide on how involved you will be: passive observer to active participant</a:t>
            </a:r>
          </a:p>
          <a:p>
            <a:endParaRPr lang="en-US" sz="600" dirty="0" smtClean="0">
              <a:solidFill>
                <a:srgbClr val="7030A0"/>
              </a:solidFill>
            </a:endParaRPr>
          </a:p>
          <a:p>
            <a:r>
              <a:rPr lang="en-US" dirty="0" smtClean="0">
                <a:solidFill>
                  <a:srgbClr val="7030A0"/>
                </a:solidFill>
              </a:rPr>
              <a:t>How to gain acceptance</a:t>
            </a:r>
          </a:p>
          <a:p>
            <a:endParaRPr lang="en-US" sz="600" dirty="0" smtClean="0">
              <a:solidFill>
                <a:srgbClr val="7030A0"/>
              </a:solidFill>
            </a:endParaRPr>
          </a:p>
          <a:p>
            <a:r>
              <a:rPr lang="en-US" dirty="0" smtClean="0">
                <a:solidFill>
                  <a:srgbClr val="7030A0"/>
                </a:solidFill>
              </a:rPr>
              <a:t>How to handle sensitive topics, </a:t>
            </a:r>
            <a:r>
              <a:rPr lang="en-US" dirty="0" err="1" smtClean="0">
                <a:solidFill>
                  <a:srgbClr val="7030A0"/>
                </a:solidFill>
              </a:rPr>
              <a:t>eg</a:t>
            </a:r>
            <a:r>
              <a:rPr lang="en-US" dirty="0" smtClean="0">
                <a:solidFill>
                  <a:srgbClr val="7030A0"/>
                </a:solidFill>
              </a:rPr>
              <a:t>. culture, private spaces, etc.</a:t>
            </a:r>
          </a:p>
          <a:p>
            <a:endParaRPr lang="en-US" sz="600" dirty="0" smtClean="0">
              <a:solidFill>
                <a:srgbClr val="7030A0"/>
              </a:solidFill>
            </a:endParaRPr>
          </a:p>
          <a:p>
            <a:r>
              <a:rPr lang="en-US" dirty="0" smtClean="0">
                <a:solidFill>
                  <a:srgbClr val="7030A0"/>
                </a:solidFill>
              </a:rPr>
              <a:t>How to collect the data:</a:t>
            </a:r>
          </a:p>
          <a:p>
            <a:pPr lvl="1"/>
            <a:r>
              <a:rPr lang="en-US" sz="2700" dirty="0" smtClean="0">
                <a:solidFill>
                  <a:schemeClr val="accent1"/>
                </a:solidFill>
              </a:rPr>
              <a:t>What data to collect</a:t>
            </a:r>
          </a:p>
          <a:p>
            <a:pPr lvl="1"/>
            <a:r>
              <a:rPr lang="en-US" sz="2700" dirty="0" smtClean="0">
                <a:solidFill>
                  <a:schemeClr val="accent1"/>
                </a:solidFill>
              </a:rPr>
              <a:t>What equipment to use</a:t>
            </a:r>
          </a:p>
          <a:p>
            <a:pPr lvl="1"/>
            <a:r>
              <a:rPr lang="en-US" sz="2700" dirty="0" smtClean="0">
                <a:solidFill>
                  <a:schemeClr val="accent1"/>
                </a:solidFill>
              </a:rPr>
              <a:t>When to stop observing</a:t>
            </a:r>
            <a:endParaRPr lang="en-US" sz="2700" dirty="0">
              <a:solidFill>
                <a:schemeClr val="accent1"/>
              </a:solidFill>
            </a:endParaRPr>
          </a:p>
        </p:txBody>
      </p:sp>
      <p:sp>
        <p:nvSpPr>
          <p:cNvPr id="7" name="Footer Placeholder 6"/>
          <p:cNvSpPr>
            <a:spLocks noGrp="1"/>
          </p:cNvSpPr>
          <p:nvPr>
            <p:ph type="ftr" sz="quarter" idx="11"/>
          </p:nvPr>
        </p:nvSpPr>
        <p:spPr/>
        <p:txBody>
          <a:bodyPr/>
          <a:lstStyle/>
          <a:p>
            <a:r>
              <a:rPr lang="en-GB" smtClean="0"/>
              <a:t>www.id-book.com</a:t>
            </a:r>
            <a:endParaRPr lang="en-GB"/>
          </a:p>
        </p:txBody>
      </p:sp>
      <p:sp>
        <p:nvSpPr>
          <p:cNvPr id="8" name="Slide Number Placeholder 7"/>
          <p:cNvSpPr>
            <a:spLocks noGrp="1"/>
          </p:cNvSpPr>
          <p:nvPr>
            <p:ph type="sldNum" sz="quarter" idx="12"/>
          </p:nvPr>
        </p:nvSpPr>
        <p:spPr/>
        <p:txBody>
          <a:bodyPr/>
          <a:lstStyle/>
          <a:p>
            <a:fld id="{A7EA2D8D-44E5-43C4-BBA1-AE3E32EF0894}" type="slidenum">
              <a:rPr lang="en-GB" smtClean="0"/>
              <a:t>18</a:t>
            </a:fld>
            <a:endParaRPr lang="en-GB"/>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33320558"/>
      </p:ext>
    </p:extLst>
  </p:cSld>
  <p:clrMapOvr>
    <a:masterClrMapping/>
  </p:clrMapOvr>
  <mc:AlternateContent xmlns:mc="http://schemas.openxmlformats.org/markup-compatibility/2006">
    <mc:Choice xmlns:p14="http://schemas.microsoft.com/office/powerpoint/2010/main" Requires="p14">
      <p:transition spd="slow" p14:dur="2000" advTm="172295"/>
    </mc:Choice>
    <mc:Fallback>
      <p:transition spd="slow" advTm="172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Observation</a:t>
            </a:r>
          </a:p>
        </p:txBody>
      </p:sp>
      <p:sp>
        <p:nvSpPr>
          <p:cNvPr id="2" name="Footer Placeholder 1"/>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19</a:t>
            </a:fld>
            <a:endParaRPr lang="en-GB" sz="1200" dirty="0">
              <a:solidFill>
                <a:schemeClr val="accent6">
                  <a:lumMod val="75000"/>
                </a:schemeClr>
              </a:solidFill>
              <a:latin typeface="Liberation Sans"/>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525078"/>
            <a:ext cx="8764796" cy="456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936063862"/>
      </p:ext>
    </p:extLst>
  </p:cSld>
  <p:clrMapOvr>
    <a:masterClrMapping/>
  </p:clrMapOvr>
  <mc:AlternateContent xmlns:mc="http://schemas.openxmlformats.org/markup-compatibility/2006">
    <mc:Choice xmlns:p14="http://schemas.microsoft.com/office/powerpoint/2010/main" Requires="p14">
      <p:transition spd="slow" p14:dur="2000" advTm="152776"/>
    </mc:Choice>
    <mc:Fallback>
      <p:transition spd="slow" advTm="152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228600"/>
            <a:ext cx="7772400" cy="1143000"/>
          </a:xfrm>
        </p:spPr>
        <p:txBody>
          <a:bodyPr/>
          <a:lstStyle/>
          <a:p>
            <a:r>
              <a:rPr lang="en-US"/>
              <a:t>Five key issues</a:t>
            </a:r>
          </a:p>
        </p:txBody>
      </p:sp>
      <p:sp>
        <p:nvSpPr>
          <p:cNvPr id="9219" name="Rectangle 3"/>
          <p:cNvSpPr>
            <a:spLocks noGrp="1" noChangeArrowheads="1"/>
          </p:cNvSpPr>
          <p:nvPr>
            <p:ph type="body" idx="1"/>
          </p:nvPr>
        </p:nvSpPr>
        <p:spPr>
          <a:xfrm>
            <a:off x="683568" y="1412776"/>
            <a:ext cx="8208962" cy="4824536"/>
          </a:xfrm>
        </p:spPr>
        <p:txBody>
          <a:bodyPr>
            <a:normAutofit fontScale="85000" lnSpcReduction="20000"/>
          </a:bodyPr>
          <a:lstStyle/>
          <a:p>
            <a:pPr marL="609600" indent="-609600">
              <a:lnSpc>
                <a:spcPct val="90000"/>
              </a:lnSpc>
              <a:buFontTx/>
              <a:buAutoNum type="arabicPeriod"/>
            </a:pPr>
            <a:r>
              <a:rPr lang="en-US" sz="2800" dirty="0">
                <a:solidFill>
                  <a:srgbClr val="7030A0"/>
                </a:solidFill>
              </a:rPr>
              <a:t>Setting </a:t>
            </a:r>
            <a:r>
              <a:rPr lang="en-US" sz="2800" dirty="0" smtClean="0">
                <a:solidFill>
                  <a:srgbClr val="7030A0"/>
                </a:solidFill>
              </a:rPr>
              <a:t>goals</a:t>
            </a:r>
          </a:p>
          <a:p>
            <a:pPr marL="609600" indent="-609600">
              <a:lnSpc>
                <a:spcPct val="90000"/>
              </a:lnSpc>
              <a:buFontTx/>
              <a:buAutoNum type="arabicPeriod"/>
            </a:pPr>
            <a:endParaRPr lang="en-US" sz="600" dirty="0">
              <a:solidFill>
                <a:srgbClr val="7030A0"/>
              </a:solidFill>
            </a:endParaRPr>
          </a:p>
          <a:p>
            <a:pPr marL="1371600" lvl="2" indent="-457200">
              <a:lnSpc>
                <a:spcPct val="90000"/>
              </a:lnSpc>
            </a:pPr>
            <a:r>
              <a:rPr lang="en-US" dirty="0">
                <a:solidFill>
                  <a:schemeClr val="accent1"/>
                </a:solidFill>
              </a:rPr>
              <a:t>Decide how to analyze data once </a:t>
            </a:r>
            <a:r>
              <a:rPr lang="en-US" dirty="0" smtClean="0">
                <a:solidFill>
                  <a:schemeClr val="accent1"/>
                </a:solidFill>
              </a:rPr>
              <a:t>collected</a:t>
            </a:r>
          </a:p>
          <a:p>
            <a:pPr marL="1371600" lvl="2" indent="-457200">
              <a:lnSpc>
                <a:spcPct val="90000"/>
              </a:lnSpc>
            </a:pPr>
            <a:endParaRPr lang="en-US" sz="1200" dirty="0">
              <a:solidFill>
                <a:schemeClr val="accent1"/>
              </a:solidFill>
            </a:endParaRPr>
          </a:p>
          <a:p>
            <a:pPr marL="609600" indent="-609600">
              <a:lnSpc>
                <a:spcPct val="90000"/>
              </a:lnSpc>
              <a:buFontTx/>
              <a:buAutoNum type="arabicPeriod"/>
            </a:pPr>
            <a:r>
              <a:rPr lang="en-GB" sz="2800" dirty="0">
                <a:solidFill>
                  <a:srgbClr val="7030A0"/>
                </a:solidFill>
              </a:rPr>
              <a:t>Identifying </a:t>
            </a:r>
            <a:r>
              <a:rPr lang="en-GB" sz="2800" dirty="0" smtClean="0">
                <a:solidFill>
                  <a:srgbClr val="7030A0"/>
                </a:solidFill>
              </a:rPr>
              <a:t>participants</a:t>
            </a:r>
          </a:p>
          <a:p>
            <a:pPr marL="609600" indent="-609600">
              <a:lnSpc>
                <a:spcPct val="90000"/>
              </a:lnSpc>
              <a:buFontTx/>
              <a:buAutoNum type="arabicPeriod"/>
            </a:pPr>
            <a:endParaRPr lang="en-GB" sz="600" dirty="0">
              <a:solidFill>
                <a:srgbClr val="7030A0"/>
              </a:solidFill>
            </a:endParaRPr>
          </a:p>
          <a:p>
            <a:pPr marL="1371600" lvl="2" indent="-457200">
              <a:lnSpc>
                <a:spcPct val="90000"/>
              </a:lnSpc>
            </a:pPr>
            <a:r>
              <a:rPr lang="en-GB" dirty="0">
                <a:solidFill>
                  <a:schemeClr val="accent1"/>
                </a:solidFill>
              </a:rPr>
              <a:t>Decide who to gather data </a:t>
            </a:r>
            <a:r>
              <a:rPr lang="en-GB" dirty="0" smtClean="0">
                <a:solidFill>
                  <a:schemeClr val="accent1"/>
                </a:solidFill>
              </a:rPr>
              <a:t>from</a:t>
            </a:r>
          </a:p>
          <a:p>
            <a:pPr marL="1371600" lvl="2" indent="-457200">
              <a:lnSpc>
                <a:spcPct val="90000"/>
              </a:lnSpc>
            </a:pPr>
            <a:endParaRPr lang="en-US" sz="1200" dirty="0">
              <a:solidFill>
                <a:schemeClr val="accent1"/>
              </a:solidFill>
            </a:endParaRPr>
          </a:p>
          <a:p>
            <a:pPr marL="609600" indent="-609600">
              <a:lnSpc>
                <a:spcPct val="90000"/>
              </a:lnSpc>
              <a:buFontTx/>
              <a:buAutoNum type="arabicPeriod"/>
            </a:pPr>
            <a:r>
              <a:rPr lang="en-US" sz="2800" dirty="0">
                <a:solidFill>
                  <a:srgbClr val="7030A0"/>
                </a:solidFill>
              </a:rPr>
              <a:t>Relationship with </a:t>
            </a:r>
            <a:r>
              <a:rPr lang="en-US" sz="2800" dirty="0" smtClean="0">
                <a:solidFill>
                  <a:srgbClr val="7030A0"/>
                </a:solidFill>
              </a:rPr>
              <a:t>participants</a:t>
            </a:r>
          </a:p>
          <a:p>
            <a:pPr marL="609600" indent="-609600">
              <a:lnSpc>
                <a:spcPct val="90000"/>
              </a:lnSpc>
              <a:buFontTx/>
              <a:buAutoNum type="arabicPeriod"/>
            </a:pPr>
            <a:endParaRPr lang="en-US" sz="600" dirty="0">
              <a:solidFill>
                <a:srgbClr val="7030A0"/>
              </a:solidFill>
            </a:endParaRPr>
          </a:p>
          <a:p>
            <a:pPr marL="1371600" lvl="2" indent="-457200">
              <a:lnSpc>
                <a:spcPct val="90000"/>
              </a:lnSpc>
            </a:pPr>
            <a:r>
              <a:rPr lang="en-US" dirty="0">
                <a:solidFill>
                  <a:schemeClr val="accent1"/>
                </a:solidFill>
              </a:rPr>
              <a:t>Clear and professional</a:t>
            </a:r>
          </a:p>
          <a:p>
            <a:pPr marL="1371600" lvl="2" indent="-457200">
              <a:lnSpc>
                <a:spcPct val="90000"/>
              </a:lnSpc>
            </a:pPr>
            <a:r>
              <a:rPr lang="en-US" dirty="0">
                <a:solidFill>
                  <a:schemeClr val="accent1"/>
                </a:solidFill>
              </a:rPr>
              <a:t>Informed consent when </a:t>
            </a:r>
            <a:r>
              <a:rPr lang="en-US" dirty="0" smtClean="0">
                <a:solidFill>
                  <a:schemeClr val="accent1"/>
                </a:solidFill>
              </a:rPr>
              <a:t>appropriate</a:t>
            </a:r>
          </a:p>
          <a:p>
            <a:pPr marL="1371600" lvl="2" indent="-457200">
              <a:lnSpc>
                <a:spcPct val="90000"/>
              </a:lnSpc>
            </a:pPr>
            <a:endParaRPr lang="en-US" sz="1200" dirty="0">
              <a:solidFill>
                <a:schemeClr val="accent1"/>
              </a:solidFill>
            </a:endParaRPr>
          </a:p>
          <a:p>
            <a:pPr marL="609600" indent="-609600">
              <a:lnSpc>
                <a:spcPct val="90000"/>
              </a:lnSpc>
              <a:buFontTx/>
              <a:buAutoNum type="arabicPeriod"/>
            </a:pPr>
            <a:r>
              <a:rPr lang="en-US" sz="2800" dirty="0" smtClean="0">
                <a:solidFill>
                  <a:srgbClr val="7030A0"/>
                </a:solidFill>
              </a:rPr>
              <a:t>Triangulation</a:t>
            </a:r>
          </a:p>
          <a:p>
            <a:pPr marL="609600" indent="-609600">
              <a:lnSpc>
                <a:spcPct val="90000"/>
              </a:lnSpc>
              <a:buFontTx/>
              <a:buAutoNum type="arabicPeriod"/>
            </a:pPr>
            <a:endParaRPr lang="en-US" sz="600" dirty="0">
              <a:solidFill>
                <a:srgbClr val="7030A0"/>
              </a:solidFill>
            </a:endParaRPr>
          </a:p>
          <a:p>
            <a:pPr marL="1371600" lvl="2" indent="-457200">
              <a:lnSpc>
                <a:spcPct val="90000"/>
              </a:lnSpc>
            </a:pPr>
            <a:r>
              <a:rPr lang="en-US" dirty="0">
                <a:solidFill>
                  <a:schemeClr val="accent1"/>
                </a:solidFill>
              </a:rPr>
              <a:t>Look at data from more than one </a:t>
            </a:r>
            <a:r>
              <a:rPr lang="en-US" dirty="0" smtClean="0">
                <a:solidFill>
                  <a:schemeClr val="accent1"/>
                </a:solidFill>
              </a:rPr>
              <a:t>perspective</a:t>
            </a:r>
          </a:p>
          <a:p>
            <a:pPr marL="1371600" lvl="2" indent="-457200">
              <a:lnSpc>
                <a:spcPct val="90000"/>
              </a:lnSpc>
            </a:pPr>
            <a:r>
              <a:rPr lang="en-US" dirty="0" smtClean="0">
                <a:solidFill>
                  <a:schemeClr val="accent1"/>
                </a:solidFill>
              </a:rPr>
              <a:t>Collect more than one type of data, </a:t>
            </a:r>
            <a:r>
              <a:rPr lang="en-US" dirty="0" err="1" smtClean="0">
                <a:solidFill>
                  <a:schemeClr val="accent1"/>
                </a:solidFill>
              </a:rPr>
              <a:t>eg</a:t>
            </a:r>
            <a:r>
              <a:rPr lang="en-US" dirty="0" smtClean="0">
                <a:solidFill>
                  <a:schemeClr val="accent1"/>
                </a:solidFill>
              </a:rPr>
              <a:t> qualitative from experiments and qualitative from interviews</a:t>
            </a:r>
          </a:p>
          <a:p>
            <a:pPr marL="1371600" lvl="2" indent="-457200">
              <a:lnSpc>
                <a:spcPct val="90000"/>
              </a:lnSpc>
            </a:pPr>
            <a:endParaRPr lang="en-US" sz="1300" dirty="0">
              <a:solidFill>
                <a:schemeClr val="accent1"/>
              </a:solidFill>
            </a:endParaRPr>
          </a:p>
          <a:p>
            <a:pPr marL="609600" indent="-609600">
              <a:lnSpc>
                <a:spcPct val="90000"/>
              </a:lnSpc>
              <a:buFontTx/>
              <a:buAutoNum type="arabicPeriod"/>
            </a:pPr>
            <a:r>
              <a:rPr lang="en-US" sz="2800" dirty="0">
                <a:solidFill>
                  <a:srgbClr val="7030A0"/>
                </a:solidFill>
              </a:rPr>
              <a:t>Pilot </a:t>
            </a:r>
            <a:r>
              <a:rPr lang="en-US" sz="2800" dirty="0" smtClean="0">
                <a:solidFill>
                  <a:srgbClr val="7030A0"/>
                </a:solidFill>
              </a:rPr>
              <a:t>studies</a:t>
            </a:r>
          </a:p>
          <a:p>
            <a:pPr marL="609600" indent="-609600">
              <a:lnSpc>
                <a:spcPct val="90000"/>
              </a:lnSpc>
              <a:buFontTx/>
              <a:buAutoNum type="arabicPeriod"/>
            </a:pPr>
            <a:endParaRPr lang="en-US" sz="700" dirty="0">
              <a:solidFill>
                <a:srgbClr val="7030A0"/>
              </a:solidFill>
            </a:endParaRPr>
          </a:p>
          <a:p>
            <a:pPr marL="1371600" lvl="2" indent="-457200">
              <a:lnSpc>
                <a:spcPct val="90000"/>
              </a:lnSpc>
            </a:pPr>
            <a:r>
              <a:rPr lang="en-US" dirty="0">
                <a:solidFill>
                  <a:schemeClr val="accent1"/>
                </a:solidFill>
              </a:rPr>
              <a:t>Small trial of main study</a:t>
            </a: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3" name="Slide Number Placeholder 2"/>
          <p:cNvSpPr>
            <a:spLocks noGrp="1"/>
          </p:cNvSpPr>
          <p:nvPr>
            <p:ph type="sldNum" sz="quarter" idx="12"/>
          </p:nvPr>
        </p:nvSpPr>
        <p:spPr/>
        <p:txBody>
          <a:bodyPr/>
          <a:lstStyle/>
          <a:p>
            <a:fld id="{A7EA2D8D-44E5-43C4-BBA1-AE3E32EF0894}" type="slidenum">
              <a:rPr lang="en-GB" smtClean="0"/>
              <a:t>2</a:t>
            </a:fld>
            <a:endParaRPr lang="en-GB"/>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15053093"/>
      </p:ext>
    </p:extLst>
  </p:cSld>
  <p:clrMapOvr>
    <a:masterClrMapping/>
  </p:clrMapOvr>
  <mc:AlternateContent xmlns:mc="http://schemas.openxmlformats.org/markup-compatibility/2006">
    <mc:Choice xmlns:p14="http://schemas.microsoft.com/office/powerpoint/2010/main" Requires="p14">
      <p:transition spd="slow" p14:dur="2000" advTm="339038"/>
    </mc:Choice>
    <mc:Fallback>
      <p:transition spd="slow" advTm="339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Ethnography </a:t>
            </a:r>
            <a:r>
              <a:rPr lang="en-US" dirty="0" smtClean="0"/>
              <a:t>Example</a:t>
            </a:r>
            <a:endParaRPr lang="en-US" dirty="0"/>
          </a:p>
        </p:txBody>
      </p:sp>
      <p:sp>
        <p:nvSpPr>
          <p:cNvPr id="2" name="Footer Placeholder 1"/>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1" y="1340768"/>
            <a:ext cx="8067675"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20</a:t>
            </a:fld>
            <a:endParaRPr lang="en-GB" sz="1200" dirty="0">
              <a:solidFill>
                <a:schemeClr val="accent6">
                  <a:lumMod val="75000"/>
                </a:schemeClr>
              </a:solidFill>
              <a:latin typeface="Liberation Sans"/>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804186912"/>
      </p:ext>
    </p:extLst>
  </p:cSld>
  <p:clrMapOvr>
    <a:masterClrMapping/>
  </p:clrMapOvr>
  <mc:AlternateContent xmlns:mc="http://schemas.openxmlformats.org/markup-compatibility/2006">
    <mc:Choice xmlns:p14="http://schemas.microsoft.com/office/powerpoint/2010/main" Requires="p14">
      <p:transition spd="slow" p14:dur="2000" advTm="75920"/>
    </mc:Choice>
    <mc:Fallback>
      <p:transition spd="slow" advTm="75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09600" y="76200"/>
            <a:ext cx="7848600" cy="1524000"/>
          </a:xfrm>
        </p:spPr>
        <p:txBody>
          <a:bodyPr/>
          <a:lstStyle/>
          <a:p>
            <a:r>
              <a:rPr lang="en-US"/>
              <a:t>Ethnography (1)</a:t>
            </a:r>
          </a:p>
        </p:txBody>
      </p:sp>
      <p:sp>
        <p:nvSpPr>
          <p:cNvPr id="23555" name="Rectangle 3"/>
          <p:cNvSpPr>
            <a:spLocks noGrp="1" noChangeArrowheads="1"/>
          </p:cNvSpPr>
          <p:nvPr>
            <p:ph type="body" idx="1"/>
          </p:nvPr>
        </p:nvSpPr>
        <p:spPr>
          <a:xfrm>
            <a:off x="611560" y="1340768"/>
            <a:ext cx="8229600" cy="4824313"/>
          </a:xfrm>
        </p:spPr>
        <p:txBody>
          <a:bodyPr>
            <a:normAutofit/>
          </a:bodyPr>
          <a:lstStyle/>
          <a:p>
            <a:pPr>
              <a:buFont typeface="Symbol" charset="0"/>
              <a:buChar char="·"/>
            </a:pPr>
            <a:r>
              <a:rPr lang="en-US" sz="2500" dirty="0">
                <a:solidFill>
                  <a:srgbClr val="7030A0"/>
                </a:solidFill>
              </a:rPr>
              <a:t>Ethnography is a philosophy with a set of techniques that include participant observation and </a:t>
            </a:r>
            <a:r>
              <a:rPr lang="en-US" sz="2500" dirty="0" smtClean="0">
                <a:solidFill>
                  <a:srgbClr val="7030A0"/>
                </a:solidFill>
              </a:rPr>
              <a:t>interviews</a:t>
            </a:r>
          </a:p>
          <a:p>
            <a:pPr>
              <a:buFont typeface="Symbol" charset="0"/>
              <a:buChar char="·"/>
            </a:pPr>
            <a:endParaRPr lang="en-US" sz="600" dirty="0">
              <a:solidFill>
                <a:srgbClr val="7030A0"/>
              </a:solidFill>
            </a:endParaRPr>
          </a:p>
          <a:p>
            <a:pPr>
              <a:buFont typeface="Symbol" charset="0"/>
              <a:buChar char="·"/>
            </a:pPr>
            <a:endParaRPr lang="en-US" sz="600" dirty="0">
              <a:solidFill>
                <a:srgbClr val="7030A0"/>
              </a:solidFill>
            </a:endParaRPr>
          </a:p>
          <a:p>
            <a:pPr>
              <a:buFont typeface="Symbol" charset="0"/>
              <a:buChar char="·"/>
            </a:pPr>
            <a:r>
              <a:rPr lang="en-US" sz="2500" dirty="0">
                <a:solidFill>
                  <a:srgbClr val="7030A0"/>
                </a:solidFill>
              </a:rPr>
              <a:t>Ethnographers immerse themselves in the culture that they </a:t>
            </a:r>
            <a:r>
              <a:rPr lang="en-US" sz="2500" dirty="0" smtClean="0">
                <a:solidFill>
                  <a:srgbClr val="7030A0"/>
                </a:solidFill>
              </a:rPr>
              <a:t>study</a:t>
            </a:r>
          </a:p>
          <a:p>
            <a:pPr>
              <a:buFont typeface="Symbol" charset="0"/>
              <a:buChar char="·"/>
            </a:pPr>
            <a:endParaRPr lang="en-US" sz="600" dirty="0">
              <a:solidFill>
                <a:srgbClr val="7030A0"/>
              </a:solidFill>
            </a:endParaRPr>
          </a:p>
          <a:p>
            <a:pPr>
              <a:buFont typeface="Symbol" charset="0"/>
              <a:buChar char="·"/>
            </a:pPr>
            <a:r>
              <a:rPr lang="en-US" sz="2500" dirty="0">
                <a:solidFill>
                  <a:srgbClr val="7030A0"/>
                </a:solidFill>
              </a:rPr>
              <a:t>A researcher’s degree of participation can vary along a scale from ‘outside’ to ‘inside</a:t>
            </a:r>
            <a:r>
              <a:rPr lang="en-US" sz="2500" dirty="0" smtClean="0">
                <a:solidFill>
                  <a:srgbClr val="7030A0"/>
                </a:solidFill>
              </a:rPr>
              <a:t>’</a:t>
            </a:r>
          </a:p>
          <a:p>
            <a:pPr>
              <a:buFont typeface="Symbol" charset="0"/>
              <a:buChar char="·"/>
            </a:pPr>
            <a:endParaRPr lang="en-US" sz="600" dirty="0">
              <a:solidFill>
                <a:srgbClr val="7030A0"/>
              </a:solidFill>
            </a:endParaRPr>
          </a:p>
          <a:p>
            <a:pPr>
              <a:buFont typeface="Symbol" charset="0"/>
              <a:buChar char="·"/>
            </a:pPr>
            <a:r>
              <a:rPr lang="en-US" sz="2500" dirty="0">
                <a:solidFill>
                  <a:srgbClr val="7030A0"/>
                </a:solidFill>
              </a:rPr>
              <a:t>Analyzing video and data logs can be </a:t>
            </a:r>
            <a:r>
              <a:rPr lang="en-US" sz="2500" dirty="0" smtClean="0">
                <a:solidFill>
                  <a:srgbClr val="7030A0"/>
                </a:solidFill>
              </a:rPr>
              <a:t>time-consuming</a:t>
            </a:r>
          </a:p>
          <a:p>
            <a:pPr>
              <a:buFont typeface="Symbol" charset="0"/>
              <a:buChar char="·"/>
            </a:pPr>
            <a:endParaRPr lang="en-US" sz="600" dirty="0">
              <a:solidFill>
                <a:srgbClr val="7030A0"/>
              </a:solidFill>
            </a:endParaRPr>
          </a:p>
          <a:p>
            <a:pPr>
              <a:buFont typeface="Symbol" charset="0"/>
              <a:buChar char="·"/>
            </a:pPr>
            <a:r>
              <a:rPr lang="en-US" sz="2500" dirty="0">
                <a:solidFill>
                  <a:srgbClr val="7030A0"/>
                </a:solidFill>
              </a:rPr>
              <a:t>Collections of comments, incidents, and artifacts are made </a:t>
            </a:r>
          </a:p>
        </p:txBody>
      </p:sp>
      <p:sp>
        <p:nvSpPr>
          <p:cNvPr id="2" name="Footer Placeholder 1"/>
          <p:cNvSpPr>
            <a:spLocks noGrp="1"/>
          </p:cNvSpPr>
          <p:nvPr>
            <p:ph type="ftr" sz="quarter" idx="11"/>
          </p:nvPr>
        </p:nvSpPr>
        <p:spPr>
          <a:xfrm>
            <a:off x="3278560" y="5768383"/>
            <a:ext cx="2895600" cy="365125"/>
          </a:xfrm>
        </p:spPr>
        <p:txBody>
          <a:bodyPr/>
          <a:lstStyle/>
          <a:p>
            <a:r>
              <a:rPr lang="en-GB" smtClean="0"/>
              <a:t>www.id-book.com</a:t>
            </a:r>
            <a:endParaRPr lang="en-GB"/>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1163296"/>
      </p:ext>
    </p:extLst>
  </p:cSld>
  <p:clrMapOvr>
    <a:masterClrMapping/>
  </p:clrMapOvr>
  <mc:AlternateContent xmlns:mc="http://schemas.openxmlformats.org/markup-compatibility/2006">
    <mc:Choice xmlns:p14="http://schemas.microsoft.com/office/powerpoint/2010/main" Requires="p14">
      <p:transition spd="slow" p14:dur="2000" advTm="276456"/>
    </mc:Choice>
    <mc:Fallback>
      <p:transition spd="slow" advTm="276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Ethnography (2)</a:t>
            </a:r>
          </a:p>
        </p:txBody>
      </p:sp>
      <p:sp>
        <p:nvSpPr>
          <p:cNvPr id="24579" name="Rectangle 3"/>
          <p:cNvSpPr>
            <a:spLocks noGrp="1" noChangeArrowheads="1"/>
          </p:cNvSpPr>
          <p:nvPr>
            <p:ph type="body" sz="half" idx="1"/>
          </p:nvPr>
        </p:nvSpPr>
        <p:spPr>
          <a:xfrm>
            <a:off x="685800" y="1412777"/>
            <a:ext cx="7774632" cy="4824536"/>
          </a:xfrm>
        </p:spPr>
        <p:txBody>
          <a:bodyPr>
            <a:normAutofit lnSpcReduction="10000"/>
          </a:bodyPr>
          <a:lstStyle/>
          <a:p>
            <a:r>
              <a:rPr lang="en-US" sz="2400" dirty="0">
                <a:solidFill>
                  <a:srgbClr val="7030A0"/>
                </a:solidFill>
              </a:rPr>
              <a:t>Co-operation of people being observed is </a:t>
            </a:r>
            <a:r>
              <a:rPr lang="en-US" sz="2400" dirty="0" smtClean="0">
                <a:solidFill>
                  <a:srgbClr val="7030A0"/>
                </a:solidFill>
              </a:rPr>
              <a:t>required</a:t>
            </a:r>
          </a:p>
          <a:p>
            <a:endParaRPr lang="en-US" sz="2400" dirty="0">
              <a:solidFill>
                <a:srgbClr val="7030A0"/>
              </a:solidFill>
            </a:endParaRPr>
          </a:p>
          <a:p>
            <a:r>
              <a:rPr lang="en-US" sz="2400" dirty="0">
                <a:solidFill>
                  <a:srgbClr val="7030A0"/>
                </a:solidFill>
              </a:rPr>
              <a:t>Informants are </a:t>
            </a:r>
            <a:r>
              <a:rPr lang="en-US" sz="2400" dirty="0" smtClean="0">
                <a:solidFill>
                  <a:srgbClr val="7030A0"/>
                </a:solidFill>
              </a:rPr>
              <a:t>useful</a:t>
            </a:r>
          </a:p>
          <a:p>
            <a:endParaRPr lang="en-US" sz="2400" dirty="0">
              <a:solidFill>
                <a:srgbClr val="7030A0"/>
              </a:solidFill>
            </a:endParaRPr>
          </a:p>
          <a:p>
            <a:r>
              <a:rPr lang="en-US" sz="2400" dirty="0">
                <a:solidFill>
                  <a:srgbClr val="7030A0"/>
                </a:solidFill>
              </a:rPr>
              <a:t>Data analysis is </a:t>
            </a:r>
            <a:r>
              <a:rPr lang="en-US" sz="2400" dirty="0" smtClean="0">
                <a:solidFill>
                  <a:srgbClr val="7030A0"/>
                </a:solidFill>
              </a:rPr>
              <a:t>continuous</a:t>
            </a:r>
          </a:p>
          <a:p>
            <a:endParaRPr lang="en-US" sz="2400" dirty="0">
              <a:solidFill>
                <a:srgbClr val="7030A0"/>
              </a:solidFill>
            </a:endParaRPr>
          </a:p>
          <a:p>
            <a:r>
              <a:rPr lang="en-US" sz="2400" dirty="0" err="1">
                <a:solidFill>
                  <a:srgbClr val="7030A0"/>
                </a:solidFill>
              </a:rPr>
              <a:t>Interpretivist</a:t>
            </a:r>
            <a:r>
              <a:rPr lang="en-US" sz="2400" dirty="0">
                <a:solidFill>
                  <a:srgbClr val="7030A0"/>
                </a:solidFill>
              </a:rPr>
              <a:t> </a:t>
            </a:r>
            <a:r>
              <a:rPr lang="en-US" sz="2400" dirty="0" smtClean="0">
                <a:solidFill>
                  <a:srgbClr val="7030A0"/>
                </a:solidFill>
              </a:rPr>
              <a:t>technique</a:t>
            </a:r>
          </a:p>
          <a:p>
            <a:endParaRPr lang="en-US" sz="2400" dirty="0">
              <a:solidFill>
                <a:srgbClr val="7030A0"/>
              </a:solidFill>
            </a:endParaRPr>
          </a:p>
          <a:p>
            <a:r>
              <a:rPr lang="en-US" sz="2400" dirty="0">
                <a:solidFill>
                  <a:srgbClr val="7030A0"/>
                </a:solidFill>
              </a:rPr>
              <a:t>Questions get refined as understanding </a:t>
            </a:r>
            <a:r>
              <a:rPr lang="en-US" sz="2400" dirty="0" smtClean="0">
                <a:solidFill>
                  <a:srgbClr val="7030A0"/>
                </a:solidFill>
              </a:rPr>
              <a:t>grows</a:t>
            </a:r>
          </a:p>
          <a:p>
            <a:endParaRPr lang="en-US" sz="2400" dirty="0">
              <a:solidFill>
                <a:srgbClr val="7030A0"/>
              </a:solidFill>
            </a:endParaRPr>
          </a:p>
          <a:p>
            <a:r>
              <a:rPr lang="en-US" sz="2400" dirty="0">
                <a:solidFill>
                  <a:srgbClr val="7030A0"/>
                </a:solidFill>
              </a:rPr>
              <a:t>Reports usually contain examples</a:t>
            </a:r>
          </a:p>
        </p:txBody>
      </p:sp>
      <p:sp>
        <p:nvSpPr>
          <p:cNvPr id="2" name="Footer Placeholder 1"/>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22</a:t>
            </a:fld>
            <a:endParaRPr lang="en-GB" sz="1200" dirty="0">
              <a:solidFill>
                <a:schemeClr val="accent6">
                  <a:lumMod val="75000"/>
                </a:schemeClr>
              </a:solidFill>
              <a:latin typeface="Liberation Sans"/>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98522126"/>
      </p:ext>
    </p:extLst>
  </p:cSld>
  <p:clrMapOvr>
    <a:masterClrMapping/>
  </p:clrMapOvr>
  <mc:AlternateContent xmlns:mc="http://schemas.openxmlformats.org/markup-compatibility/2006">
    <mc:Choice xmlns:p14="http://schemas.microsoft.com/office/powerpoint/2010/main" Requires="p14">
      <p:transition spd="slow" p14:dur="2000" advTm="67328"/>
    </mc:Choice>
    <mc:Fallback>
      <p:transition spd="slow" advTm="67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a:t>
            </a:r>
            <a:r>
              <a:rPr lang="en-US" dirty="0" smtClean="0"/>
              <a:t>bservations and materials that might be collected (Crabtree, 2007)</a:t>
            </a:r>
            <a:endParaRPr lang="en-US" dirty="0"/>
          </a:p>
        </p:txBody>
      </p:sp>
      <p:sp>
        <p:nvSpPr>
          <p:cNvPr id="3" name="Text Placeholder 2"/>
          <p:cNvSpPr>
            <a:spLocks noGrp="1"/>
          </p:cNvSpPr>
          <p:nvPr>
            <p:ph type="body" sz="half" idx="1"/>
          </p:nvPr>
        </p:nvSpPr>
        <p:spPr>
          <a:xfrm>
            <a:off x="395536" y="1600200"/>
            <a:ext cx="8291264" cy="4756150"/>
          </a:xfrm>
        </p:spPr>
        <p:txBody>
          <a:bodyPr>
            <a:normAutofit fontScale="55000" lnSpcReduction="20000"/>
          </a:bodyPr>
          <a:lstStyle/>
          <a:p>
            <a:r>
              <a:rPr lang="en-US" sz="3500" dirty="0" smtClean="0">
                <a:solidFill>
                  <a:srgbClr val="7030A0"/>
                </a:solidFill>
              </a:rPr>
              <a:t>Activity </a:t>
            </a:r>
            <a:r>
              <a:rPr lang="en-US" sz="3500" dirty="0">
                <a:solidFill>
                  <a:srgbClr val="7030A0"/>
                </a:solidFill>
              </a:rPr>
              <a:t>or job descriptions</a:t>
            </a:r>
            <a:r>
              <a:rPr lang="en-US" sz="3500" dirty="0" smtClean="0">
                <a:solidFill>
                  <a:srgbClr val="7030A0"/>
                </a:solidFill>
              </a:rPr>
              <a:t>.</a:t>
            </a:r>
          </a:p>
          <a:p>
            <a:endParaRPr lang="en-US" sz="900" dirty="0">
              <a:solidFill>
                <a:srgbClr val="7030A0"/>
              </a:solidFill>
            </a:endParaRPr>
          </a:p>
          <a:p>
            <a:r>
              <a:rPr lang="en-US" sz="3500" dirty="0" smtClean="0">
                <a:solidFill>
                  <a:srgbClr val="7030A0"/>
                </a:solidFill>
              </a:rPr>
              <a:t>Rules </a:t>
            </a:r>
            <a:r>
              <a:rPr lang="en-US" sz="3500" dirty="0">
                <a:solidFill>
                  <a:srgbClr val="7030A0"/>
                </a:solidFill>
              </a:rPr>
              <a:t>and procedures </a:t>
            </a:r>
            <a:r>
              <a:rPr lang="en-US" sz="3500" dirty="0" smtClean="0">
                <a:solidFill>
                  <a:srgbClr val="7030A0"/>
                </a:solidFill>
              </a:rPr>
              <a:t>that govern </a:t>
            </a:r>
            <a:r>
              <a:rPr lang="en-US" sz="3500" dirty="0">
                <a:solidFill>
                  <a:srgbClr val="7030A0"/>
                </a:solidFill>
              </a:rPr>
              <a:t>particular activities</a:t>
            </a:r>
            <a:r>
              <a:rPr lang="en-US" sz="3500" dirty="0" smtClean="0">
                <a:solidFill>
                  <a:srgbClr val="7030A0"/>
                </a:solidFill>
              </a:rPr>
              <a:t>.</a:t>
            </a:r>
          </a:p>
          <a:p>
            <a:endParaRPr lang="en-US" sz="900" dirty="0">
              <a:solidFill>
                <a:srgbClr val="7030A0"/>
              </a:solidFill>
            </a:endParaRPr>
          </a:p>
          <a:p>
            <a:r>
              <a:rPr lang="en-US" sz="3500" dirty="0" smtClean="0">
                <a:solidFill>
                  <a:srgbClr val="7030A0"/>
                </a:solidFill>
              </a:rPr>
              <a:t>Descriptions </a:t>
            </a:r>
            <a:r>
              <a:rPr lang="en-US" sz="3500" dirty="0">
                <a:solidFill>
                  <a:srgbClr val="7030A0"/>
                </a:solidFill>
              </a:rPr>
              <a:t>of activities observed</a:t>
            </a:r>
            <a:r>
              <a:rPr lang="en-US" sz="3500" dirty="0" smtClean="0">
                <a:solidFill>
                  <a:srgbClr val="7030A0"/>
                </a:solidFill>
              </a:rPr>
              <a:t>.</a:t>
            </a:r>
          </a:p>
          <a:p>
            <a:endParaRPr lang="en-US" sz="900" dirty="0">
              <a:solidFill>
                <a:srgbClr val="7030A0"/>
              </a:solidFill>
            </a:endParaRPr>
          </a:p>
          <a:p>
            <a:r>
              <a:rPr lang="en-US" sz="3500" dirty="0" smtClean="0">
                <a:solidFill>
                  <a:srgbClr val="7030A0"/>
                </a:solidFill>
              </a:rPr>
              <a:t>Recordings </a:t>
            </a:r>
            <a:r>
              <a:rPr lang="en-US" sz="3500" dirty="0">
                <a:solidFill>
                  <a:srgbClr val="7030A0"/>
                </a:solidFill>
              </a:rPr>
              <a:t>of the talk taking place between </a:t>
            </a:r>
            <a:r>
              <a:rPr lang="en-US" sz="3500" dirty="0" smtClean="0">
                <a:solidFill>
                  <a:srgbClr val="7030A0"/>
                </a:solidFill>
              </a:rPr>
              <a:t>parties.</a:t>
            </a:r>
          </a:p>
          <a:p>
            <a:endParaRPr lang="en-US" sz="900" dirty="0" smtClean="0">
              <a:solidFill>
                <a:srgbClr val="7030A0"/>
              </a:solidFill>
            </a:endParaRPr>
          </a:p>
          <a:p>
            <a:r>
              <a:rPr lang="en-US" sz="3500" dirty="0" smtClean="0">
                <a:solidFill>
                  <a:srgbClr val="7030A0"/>
                </a:solidFill>
              </a:rPr>
              <a:t>Informal </a:t>
            </a:r>
            <a:r>
              <a:rPr lang="en-US" sz="3500" dirty="0">
                <a:solidFill>
                  <a:srgbClr val="7030A0"/>
                </a:solidFill>
              </a:rPr>
              <a:t>interviews with participants explaining the detail of observed activities</a:t>
            </a:r>
            <a:r>
              <a:rPr lang="en-US" sz="3500" dirty="0" smtClean="0">
                <a:solidFill>
                  <a:srgbClr val="7030A0"/>
                </a:solidFill>
              </a:rPr>
              <a:t>.</a:t>
            </a:r>
          </a:p>
          <a:p>
            <a:endParaRPr lang="en-US" sz="900" dirty="0">
              <a:solidFill>
                <a:srgbClr val="7030A0"/>
              </a:solidFill>
            </a:endParaRPr>
          </a:p>
          <a:p>
            <a:r>
              <a:rPr lang="en-US" sz="3500" dirty="0" smtClean="0">
                <a:solidFill>
                  <a:srgbClr val="7030A0"/>
                </a:solidFill>
              </a:rPr>
              <a:t>Diagrams </a:t>
            </a:r>
            <a:r>
              <a:rPr lang="en-US" sz="3500" dirty="0">
                <a:solidFill>
                  <a:srgbClr val="7030A0"/>
                </a:solidFill>
              </a:rPr>
              <a:t>of the physical layout, including the position of artifacts</a:t>
            </a:r>
            <a:r>
              <a:rPr lang="en-US" sz="3500" dirty="0" smtClean="0">
                <a:solidFill>
                  <a:srgbClr val="7030A0"/>
                </a:solidFill>
              </a:rPr>
              <a:t>.</a:t>
            </a:r>
          </a:p>
          <a:p>
            <a:endParaRPr lang="en-US" sz="900" dirty="0">
              <a:solidFill>
                <a:srgbClr val="7030A0"/>
              </a:solidFill>
            </a:endParaRPr>
          </a:p>
          <a:p>
            <a:r>
              <a:rPr lang="en-US" sz="3500" dirty="0" smtClean="0">
                <a:solidFill>
                  <a:srgbClr val="7030A0"/>
                </a:solidFill>
              </a:rPr>
              <a:t>Other information collected when observing activities:</a:t>
            </a:r>
          </a:p>
          <a:p>
            <a:endParaRPr lang="en-US" sz="900" dirty="0" smtClean="0">
              <a:solidFill>
                <a:srgbClr val="7030A0"/>
              </a:solidFill>
            </a:endParaRPr>
          </a:p>
          <a:p>
            <a:pPr lvl="1"/>
            <a:r>
              <a:rPr lang="en-US" dirty="0" smtClean="0">
                <a:solidFill>
                  <a:schemeClr val="accent1"/>
                </a:solidFill>
              </a:rPr>
              <a:t>Photographs </a:t>
            </a:r>
            <a:r>
              <a:rPr lang="en-US" dirty="0">
                <a:solidFill>
                  <a:schemeClr val="accent1"/>
                </a:solidFill>
              </a:rPr>
              <a:t>of artifacts (documents, diagrams, forms, computers, etc</a:t>
            </a:r>
            <a:r>
              <a:rPr lang="en-US" dirty="0" smtClean="0">
                <a:solidFill>
                  <a:schemeClr val="accent1"/>
                </a:solidFill>
              </a:rPr>
              <a:t>.)</a:t>
            </a:r>
          </a:p>
          <a:p>
            <a:pPr lvl="1"/>
            <a:endParaRPr lang="en-US" sz="900" dirty="0" smtClean="0">
              <a:solidFill>
                <a:schemeClr val="accent1"/>
              </a:solidFill>
            </a:endParaRPr>
          </a:p>
          <a:p>
            <a:pPr lvl="1"/>
            <a:r>
              <a:rPr lang="en-US" dirty="0" smtClean="0">
                <a:solidFill>
                  <a:schemeClr val="accent1"/>
                </a:solidFill>
              </a:rPr>
              <a:t>Videos </a:t>
            </a:r>
            <a:r>
              <a:rPr lang="en-US" dirty="0">
                <a:solidFill>
                  <a:schemeClr val="accent1"/>
                </a:solidFill>
              </a:rPr>
              <a:t>of </a:t>
            </a:r>
            <a:r>
              <a:rPr lang="en-US" dirty="0" smtClean="0">
                <a:solidFill>
                  <a:schemeClr val="accent1"/>
                </a:solidFill>
              </a:rPr>
              <a:t>artifacts.</a:t>
            </a:r>
          </a:p>
          <a:p>
            <a:pPr lvl="1"/>
            <a:endParaRPr lang="en-US" sz="900" dirty="0">
              <a:solidFill>
                <a:schemeClr val="accent1"/>
              </a:solidFill>
            </a:endParaRPr>
          </a:p>
          <a:p>
            <a:pPr lvl="1"/>
            <a:r>
              <a:rPr lang="en-US" dirty="0" smtClean="0">
                <a:solidFill>
                  <a:schemeClr val="accent1"/>
                </a:solidFill>
              </a:rPr>
              <a:t>Descriptions </a:t>
            </a:r>
            <a:r>
              <a:rPr lang="en-US" dirty="0">
                <a:solidFill>
                  <a:schemeClr val="accent1"/>
                </a:solidFill>
              </a:rPr>
              <a:t>of </a:t>
            </a:r>
            <a:r>
              <a:rPr lang="en-US" dirty="0" smtClean="0">
                <a:solidFill>
                  <a:schemeClr val="accent1"/>
                </a:solidFill>
              </a:rPr>
              <a:t>artifacts. </a:t>
            </a:r>
          </a:p>
          <a:p>
            <a:pPr lvl="1"/>
            <a:endParaRPr lang="en-US" sz="900" dirty="0" smtClean="0">
              <a:solidFill>
                <a:schemeClr val="accent1"/>
              </a:solidFill>
            </a:endParaRPr>
          </a:p>
          <a:p>
            <a:pPr lvl="1"/>
            <a:r>
              <a:rPr lang="en-US" dirty="0" smtClean="0">
                <a:solidFill>
                  <a:schemeClr val="accent1"/>
                </a:solidFill>
              </a:rPr>
              <a:t>Workflow </a:t>
            </a:r>
            <a:r>
              <a:rPr lang="en-US" dirty="0">
                <a:solidFill>
                  <a:schemeClr val="accent1"/>
                </a:solidFill>
              </a:rPr>
              <a:t>diagrams showing the sequential order of </a:t>
            </a:r>
            <a:r>
              <a:rPr lang="en-US" dirty="0" smtClean="0">
                <a:solidFill>
                  <a:schemeClr val="accent1"/>
                </a:solidFill>
              </a:rPr>
              <a:t>tasks.</a:t>
            </a:r>
          </a:p>
          <a:p>
            <a:pPr marL="457200" lvl="1" indent="0">
              <a:buNone/>
            </a:pPr>
            <a:endParaRPr lang="en-US" sz="900" dirty="0">
              <a:solidFill>
                <a:schemeClr val="accent1"/>
              </a:solidFill>
            </a:endParaRPr>
          </a:p>
          <a:p>
            <a:pPr lvl="1"/>
            <a:r>
              <a:rPr lang="en-US" dirty="0" smtClean="0">
                <a:solidFill>
                  <a:schemeClr val="accent1"/>
                </a:solidFill>
              </a:rPr>
              <a:t>Process </a:t>
            </a:r>
            <a:r>
              <a:rPr lang="en-US" dirty="0">
                <a:solidFill>
                  <a:schemeClr val="accent1"/>
                </a:solidFill>
              </a:rPr>
              <a:t>maps showing connections between activities</a:t>
            </a:r>
            <a:r>
              <a:rPr lang="en-US" dirty="0" smtClean="0">
                <a:solidFill>
                  <a:schemeClr val="accent1"/>
                </a:solidFill>
              </a:rPr>
              <a:t>.</a:t>
            </a:r>
          </a:p>
          <a:p>
            <a:pPr lvl="1"/>
            <a:endParaRPr lang="en-US" dirty="0" smtClean="0">
              <a:solidFill>
                <a:schemeClr val="accent1"/>
              </a:solidFill>
            </a:endParaRPr>
          </a:p>
          <a:p>
            <a:pPr lvl="1"/>
            <a:endParaRPr lang="en-US" dirty="0">
              <a:solidFill>
                <a:schemeClr val="accent1"/>
              </a:solidFill>
            </a:endParaRPr>
          </a:p>
        </p:txBody>
      </p:sp>
      <p:sp>
        <p:nvSpPr>
          <p:cNvPr id="7" name="Footer Placeholder 6"/>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10"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23</a:t>
            </a:fld>
            <a:endParaRPr lang="en-GB" sz="1200" dirty="0">
              <a:solidFill>
                <a:schemeClr val="accent6">
                  <a:lumMod val="75000"/>
                </a:schemeClr>
              </a:solidFill>
              <a:latin typeface="Liberation Sans"/>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515694900"/>
      </p:ext>
    </p:extLst>
  </p:cSld>
  <p:clrMapOvr>
    <a:masterClrMapping/>
  </p:clrMapOvr>
  <mc:AlternateContent xmlns:mc="http://schemas.openxmlformats.org/markup-compatibility/2006">
    <mc:Choice xmlns:p14="http://schemas.microsoft.com/office/powerpoint/2010/main" Requires="p14">
      <p:transition spd="slow" p14:dur="2000" advTm="134535"/>
    </mc:Choice>
    <mc:Fallback>
      <p:transition spd="slow" advTm="134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Online Ethnography</a:t>
            </a:r>
          </a:p>
        </p:txBody>
      </p:sp>
      <p:sp>
        <p:nvSpPr>
          <p:cNvPr id="25603" name="Rectangle 3"/>
          <p:cNvSpPr>
            <a:spLocks noGrp="1" noChangeArrowheads="1"/>
          </p:cNvSpPr>
          <p:nvPr>
            <p:ph type="body" sz="half" idx="1"/>
          </p:nvPr>
        </p:nvSpPr>
        <p:spPr>
          <a:xfrm>
            <a:off x="685800" y="1628775"/>
            <a:ext cx="7415213" cy="4464521"/>
          </a:xfrm>
        </p:spPr>
        <p:txBody>
          <a:bodyPr>
            <a:normAutofit/>
          </a:bodyPr>
          <a:lstStyle/>
          <a:p>
            <a:r>
              <a:rPr lang="en-GB" sz="2800" dirty="0">
                <a:solidFill>
                  <a:srgbClr val="7030A0"/>
                </a:solidFill>
              </a:rPr>
              <a:t>Virtual, Online, </a:t>
            </a:r>
            <a:r>
              <a:rPr lang="en-GB" sz="2800" dirty="0" err="1" smtClean="0">
                <a:solidFill>
                  <a:srgbClr val="7030A0"/>
                </a:solidFill>
              </a:rPr>
              <a:t>Netnography</a:t>
            </a:r>
            <a:endParaRPr lang="en-GB" sz="2800" dirty="0" smtClean="0">
              <a:solidFill>
                <a:srgbClr val="7030A0"/>
              </a:solidFill>
            </a:endParaRPr>
          </a:p>
          <a:p>
            <a:endParaRPr lang="en-US" sz="900" dirty="0">
              <a:solidFill>
                <a:srgbClr val="7030A0"/>
              </a:solidFill>
            </a:endParaRPr>
          </a:p>
          <a:p>
            <a:r>
              <a:rPr lang="en-US" sz="2800" dirty="0">
                <a:solidFill>
                  <a:srgbClr val="7030A0"/>
                </a:solidFill>
              </a:rPr>
              <a:t>Online and offline </a:t>
            </a:r>
            <a:r>
              <a:rPr lang="en-US" sz="2800" dirty="0" smtClean="0">
                <a:solidFill>
                  <a:srgbClr val="7030A0"/>
                </a:solidFill>
              </a:rPr>
              <a:t>activity</a:t>
            </a:r>
          </a:p>
          <a:p>
            <a:endParaRPr lang="en-US" sz="800" dirty="0">
              <a:solidFill>
                <a:srgbClr val="7030A0"/>
              </a:solidFill>
            </a:endParaRPr>
          </a:p>
          <a:p>
            <a:r>
              <a:rPr lang="en-US" sz="2800" dirty="0">
                <a:solidFill>
                  <a:srgbClr val="7030A0"/>
                </a:solidFill>
              </a:rPr>
              <a:t>Interaction online differs from </a:t>
            </a:r>
            <a:r>
              <a:rPr lang="en-US" sz="2800" dirty="0" smtClean="0">
                <a:solidFill>
                  <a:srgbClr val="7030A0"/>
                </a:solidFill>
              </a:rPr>
              <a:t>face-to-face</a:t>
            </a:r>
          </a:p>
          <a:p>
            <a:endParaRPr lang="en-US" sz="800" dirty="0">
              <a:solidFill>
                <a:srgbClr val="7030A0"/>
              </a:solidFill>
            </a:endParaRPr>
          </a:p>
          <a:p>
            <a:r>
              <a:rPr lang="en-US" sz="2800" dirty="0">
                <a:solidFill>
                  <a:srgbClr val="7030A0"/>
                </a:solidFill>
              </a:rPr>
              <a:t>Virtual worlds have a persistence that physical worlds do not </a:t>
            </a:r>
            <a:r>
              <a:rPr lang="en-US" sz="2800" dirty="0" smtClean="0">
                <a:solidFill>
                  <a:srgbClr val="7030A0"/>
                </a:solidFill>
              </a:rPr>
              <a:t>have</a:t>
            </a:r>
          </a:p>
          <a:p>
            <a:pPr marL="0" indent="0">
              <a:buNone/>
            </a:pPr>
            <a:endParaRPr lang="en-US" sz="800" dirty="0">
              <a:solidFill>
                <a:srgbClr val="7030A0"/>
              </a:solidFill>
            </a:endParaRPr>
          </a:p>
          <a:p>
            <a:r>
              <a:rPr lang="en-US" sz="2800" dirty="0">
                <a:solidFill>
                  <a:srgbClr val="7030A0"/>
                </a:solidFill>
              </a:rPr>
              <a:t>Ethical considerations and presentation </a:t>
            </a:r>
            <a:r>
              <a:rPr lang="en-US" sz="2800" dirty="0" smtClean="0">
                <a:solidFill>
                  <a:srgbClr val="7030A0"/>
                </a:solidFill>
              </a:rPr>
              <a:t>of results are </a:t>
            </a:r>
            <a:r>
              <a:rPr lang="en-US" sz="2800" dirty="0">
                <a:solidFill>
                  <a:srgbClr val="7030A0"/>
                </a:solidFill>
              </a:rPr>
              <a:t>different</a:t>
            </a:r>
          </a:p>
        </p:txBody>
      </p:sp>
      <p:sp>
        <p:nvSpPr>
          <p:cNvPr id="2" name="Footer Placeholder 1"/>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7"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24</a:t>
            </a:fld>
            <a:endParaRPr lang="en-GB" sz="1200" dirty="0">
              <a:solidFill>
                <a:schemeClr val="accent6">
                  <a:lumMod val="75000"/>
                </a:schemeClr>
              </a:solidFill>
              <a:latin typeface="Liberation Sans"/>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796836070"/>
      </p:ext>
    </p:extLst>
  </p:cSld>
  <p:clrMapOvr>
    <a:masterClrMapping/>
  </p:clrMapOvr>
  <mc:AlternateContent xmlns:mc="http://schemas.openxmlformats.org/markup-compatibility/2006">
    <mc:Choice xmlns:p14="http://schemas.microsoft.com/office/powerpoint/2010/main" Requires="p14">
      <p:transition spd="slow" p14:dur="2000" advTm="164036"/>
    </mc:Choice>
    <mc:Fallback>
      <p:transition spd="slow" advTm="164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r>
              <a:rPr lang="en-US" sz="3600" dirty="0">
                <a:latin typeface="Liberation Sans"/>
              </a:rPr>
              <a:t>O</a:t>
            </a:r>
            <a:r>
              <a:rPr lang="en-US" sz="3600" dirty="0" smtClean="0">
                <a:latin typeface="Liberation Sans"/>
              </a:rPr>
              <a:t>bservation </a:t>
            </a:r>
            <a:r>
              <a:rPr lang="en-US" sz="3600" dirty="0">
                <a:latin typeface="Liberation Sans"/>
              </a:rPr>
              <a:t>in a controlled environment</a:t>
            </a:r>
          </a:p>
        </p:txBody>
      </p:sp>
      <p:sp>
        <p:nvSpPr>
          <p:cNvPr id="28675" name="Rectangle 3"/>
          <p:cNvSpPr>
            <a:spLocks noGrp="1" noChangeArrowheads="1"/>
          </p:cNvSpPr>
          <p:nvPr>
            <p:ph type="body" sz="half" idx="1"/>
          </p:nvPr>
        </p:nvSpPr>
        <p:spPr>
          <a:xfrm>
            <a:off x="1043608" y="1340768"/>
            <a:ext cx="6480720" cy="4896544"/>
          </a:xfrm>
        </p:spPr>
        <p:txBody>
          <a:bodyPr>
            <a:normAutofit/>
          </a:bodyPr>
          <a:lstStyle/>
          <a:p>
            <a:r>
              <a:rPr lang="en-US" sz="2800" dirty="0" smtClean="0">
                <a:solidFill>
                  <a:srgbClr val="7030A0"/>
                </a:solidFill>
                <a:latin typeface="Liberation Sans"/>
              </a:rPr>
              <a:t>Direct observation</a:t>
            </a:r>
          </a:p>
          <a:p>
            <a:pPr lvl="1"/>
            <a:r>
              <a:rPr lang="en-US" sz="2400" dirty="0" smtClean="0">
                <a:solidFill>
                  <a:schemeClr val="accent1"/>
                </a:solidFill>
                <a:latin typeface="Liberation Sans"/>
              </a:rPr>
              <a:t>Think aloud techniques</a:t>
            </a:r>
          </a:p>
          <a:p>
            <a:r>
              <a:rPr lang="en-US" sz="2800" dirty="0">
                <a:solidFill>
                  <a:srgbClr val="7030A0"/>
                </a:solidFill>
                <a:latin typeface="Liberation Sans"/>
              </a:rPr>
              <a:t>Indirect </a:t>
            </a:r>
            <a:r>
              <a:rPr lang="en-US" sz="2800" dirty="0" smtClean="0">
                <a:solidFill>
                  <a:srgbClr val="7030A0"/>
                </a:solidFill>
                <a:latin typeface="Liberation Sans"/>
              </a:rPr>
              <a:t>observation – tracking users’ activities</a:t>
            </a:r>
          </a:p>
          <a:p>
            <a:pPr lvl="1"/>
            <a:r>
              <a:rPr lang="en-US" sz="2400" dirty="0">
                <a:solidFill>
                  <a:schemeClr val="accent1"/>
                </a:solidFill>
                <a:latin typeface="Liberation Sans"/>
              </a:rPr>
              <a:t>Diaries</a:t>
            </a:r>
          </a:p>
          <a:p>
            <a:pPr lvl="1"/>
            <a:r>
              <a:rPr lang="en-US" sz="2400" dirty="0">
                <a:solidFill>
                  <a:schemeClr val="accent1"/>
                </a:solidFill>
                <a:latin typeface="Liberation Sans"/>
              </a:rPr>
              <a:t>Interaction logs</a:t>
            </a:r>
          </a:p>
          <a:p>
            <a:pPr lvl="1"/>
            <a:r>
              <a:rPr lang="en-US" sz="2400" dirty="0">
                <a:solidFill>
                  <a:schemeClr val="accent1"/>
                </a:solidFill>
                <a:latin typeface="Liberation Sans"/>
              </a:rPr>
              <a:t>Web </a:t>
            </a:r>
            <a:r>
              <a:rPr lang="en-US" sz="2400" dirty="0" smtClean="0">
                <a:solidFill>
                  <a:schemeClr val="accent1"/>
                </a:solidFill>
                <a:latin typeface="Liberation Sans"/>
              </a:rPr>
              <a:t>analytics</a:t>
            </a:r>
            <a:endParaRPr lang="en-US" sz="2800" dirty="0" smtClean="0">
              <a:solidFill>
                <a:schemeClr val="accent1"/>
              </a:solidFill>
              <a:latin typeface="Liberation Sans"/>
            </a:endParaRPr>
          </a:p>
          <a:p>
            <a:r>
              <a:rPr lang="en-US" sz="2800" dirty="0" smtClean="0">
                <a:solidFill>
                  <a:srgbClr val="7030A0"/>
                </a:solidFill>
                <a:latin typeface="Liberation Sans"/>
              </a:rPr>
              <a:t>Video, audio, photos, notes are used to capture data in both types of observations</a:t>
            </a:r>
          </a:p>
          <a:p>
            <a:pPr lvl="1"/>
            <a:endParaRPr lang="en-US" sz="2400" dirty="0">
              <a:solidFill>
                <a:srgbClr val="492D65"/>
              </a:solidFill>
              <a:latin typeface="Liberation Sans"/>
            </a:endParaRPr>
          </a:p>
          <a:p>
            <a:endParaRPr lang="en-US" sz="2800" dirty="0" smtClean="0">
              <a:latin typeface="Liberation Sans"/>
            </a:endParaRPr>
          </a:p>
          <a:p>
            <a:endParaRPr lang="en-US" sz="2800" dirty="0">
              <a:latin typeface="Liberation Sans"/>
            </a:endParaRPr>
          </a:p>
        </p:txBody>
      </p:sp>
      <p:sp>
        <p:nvSpPr>
          <p:cNvPr id="2" name="Footer Placeholder 1"/>
          <p:cNvSpPr>
            <a:spLocks noGrp="1"/>
          </p:cNvSpPr>
          <p:nvPr>
            <p:ph type="ftr" sz="quarter" idx="10"/>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9"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25</a:t>
            </a:fld>
            <a:endParaRPr lang="en-GB" sz="1200" dirty="0">
              <a:solidFill>
                <a:schemeClr val="accent6">
                  <a:lumMod val="75000"/>
                </a:schemeClr>
              </a:solidFill>
              <a:latin typeface="Liberation Sans"/>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764416339"/>
      </p:ext>
    </p:extLst>
  </p:cSld>
  <p:clrMapOvr>
    <a:masterClrMapping/>
  </p:clrMapOvr>
  <mc:AlternateContent xmlns:mc="http://schemas.openxmlformats.org/markup-compatibility/2006">
    <mc:Choice xmlns:p14="http://schemas.microsoft.com/office/powerpoint/2010/main" Requires="p14">
      <p:transition spd="slow" p14:dur="2000" advTm="197007"/>
    </mc:Choice>
    <mc:Fallback>
      <p:transition spd="slow" advTm="197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analytics</a:t>
            </a:r>
            <a:endParaRPr lang="en-US" dirty="0"/>
          </a:p>
        </p:txBody>
      </p:sp>
      <p:sp>
        <p:nvSpPr>
          <p:cNvPr id="3" name="Text Placeholder 2"/>
          <p:cNvSpPr>
            <a:spLocks noGrp="1"/>
          </p:cNvSpPr>
          <p:nvPr>
            <p:ph type="body" sz="half" idx="1"/>
          </p:nvPr>
        </p:nvSpPr>
        <p:spPr>
          <a:xfrm>
            <a:off x="457200" y="1600201"/>
            <a:ext cx="8219256" cy="4349080"/>
          </a:xfrm>
        </p:spPr>
        <p:txBody>
          <a:bodyPr>
            <a:normAutofit lnSpcReduction="10000"/>
          </a:bodyPr>
          <a:lstStyle/>
          <a:p>
            <a:r>
              <a:rPr lang="en-US" dirty="0" smtClean="0">
                <a:solidFill>
                  <a:srgbClr val="7030A0"/>
                </a:solidFill>
              </a:rPr>
              <a:t>A system of tools and techniques for optimizing web usage by: </a:t>
            </a:r>
          </a:p>
          <a:p>
            <a:endParaRPr lang="en-US" sz="1300" dirty="0" smtClean="0">
              <a:solidFill>
                <a:srgbClr val="7030A0"/>
              </a:solidFill>
            </a:endParaRPr>
          </a:p>
          <a:p>
            <a:pPr lvl="1"/>
            <a:r>
              <a:rPr lang="en-US" dirty="0" smtClean="0">
                <a:solidFill>
                  <a:schemeClr val="accent1"/>
                </a:solidFill>
              </a:rPr>
              <a:t>Measuring, </a:t>
            </a:r>
          </a:p>
          <a:p>
            <a:pPr lvl="1"/>
            <a:r>
              <a:rPr lang="en-US" dirty="0">
                <a:solidFill>
                  <a:schemeClr val="accent1"/>
                </a:solidFill>
              </a:rPr>
              <a:t>C</a:t>
            </a:r>
            <a:r>
              <a:rPr lang="en-US" dirty="0" smtClean="0">
                <a:solidFill>
                  <a:schemeClr val="accent1"/>
                </a:solidFill>
              </a:rPr>
              <a:t>ollecting</a:t>
            </a:r>
            <a:r>
              <a:rPr lang="en-US" dirty="0">
                <a:solidFill>
                  <a:schemeClr val="accent1"/>
                </a:solidFill>
              </a:rPr>
              <a:t>, </a:t>
            </a:r>
            <a:endParaRPr lang="en-US" dirty="0" smtClean="0">
              <a:solidFill>
                <a:schemeClr val="accent1"/>
              </a:solidFill>
            </a:endParaRPr>
          </a:p>
          <a:p>
            <a:pPr lvl="1"/>
            <a:r>
              <a:rPr lang="en-US" dirty="0">
                <a:solidFill>
                  <a:schemeClr val="accent1"/>
                </a:solidFill>
              </a:rPr>
              <a:t>A</a:t>
            </a:r>
            <a:r>
              <a:rPr lang="en-US" dirty="0" smtClean="0">
                <a:solidFill>
                  <a:schemeClr val="accent1"/>
                </a:solidFill>
              </a:rPr>
              <a:t>nalyzing</a:t>
            </a:r>
            <a:r>
              <a:rPr lang="en-US" dirty="0">
                <a:solidFill>
                  <a:schemeClr val="accent1"/>
                </a:solidFill>
              </a:rPr>
              <a:t>, </a:t>
            </a:r>
            <a:r>
              <a:rPr lang="en-US" dirty="0" smtClean="0">
                <a:solidFill>
                  <a:schemeClr val="accent1"/>
                </a:solidFill>
              </a:rPr>
              <a:t>and</a:t>
            </a:r>
          </a:p>
          <a:p>
            <a:pPr lvl="1"/>
            <a:r>
              <a:rPr lang="en-US" dirty="0" smtClean="0">
                <a:solidFill>
                  <a:schemeClr val="accent1"/>
                </a:solidFill>
              </a:rPr>
              <a:t>Reporting web data</a:t>
            </a:r>
          </a:p>
          <a:p>
            <a:pPr lvl="1"/>
            <a:endParaRPr lang="en-US" sz="1200" dirty="0">
              <a:solidFill>
                <a:schemeClr val="accent1"/>
              </a:solidFill>
            </a:endParaRPr>
          </a:p>
          <a:p>
            <a:r>
              <a:rPr lang="en-US" dirty="0" smtClean="0">
                <a:solidFill>
                  <a:srgbClr val="7030A0"/>
                </a:solidFill>
              </a:rPr>
              <a:t>Typically focus on the number of web visitors and page views.</a:t>
            </a:r>
            <a:endParaRPr lang="en-US" dirty="0">
              <a:solidFill>
                <a:srgbClr val="7030A0"/>
              </a:solidFill>
            </a:endParaRPr>
          </a:p>
        </p:txBody>
      </p:sp>
      <p:sp>
        <p:nvSpPr>
          <p:cNvPr id="4" name="Footer Placeholder 3"/>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7"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26</a:t>
            </a:fld>
            <a:endParaRPr lang="en-GB" sz="1200" dirty="0">
              <a:solidFill>
                <a:schemeClr val="accent6">
                  <a:lumMod val="75000"/>
                </a:schemeClr>
              </a:solidFill>
              <a:latin typeface="Liberation Sans"/>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82414959"/>
      </p:ext>
    </p:extLst>
  </p:cSld>
  <p:clrMapOvr>
    <a:masterClrMapping/>
  </p:clrMapOvr>
  <mc:AlternateContent xmlns:mc="http://schemas.openxmlformats.org/markup-compatibility/2006">
    <mc:Choice xmlns:p14="http://schemas.microsoft.com/office/powerpoint/2010/main" Requires="p14">
      <p:transition spd="slow" p14:dur="2000" advTm="134720"/>
    </mc:Choice>
    <mc:Fallback>
      <p:transition spd="slow" advTm="134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8229600" cy="1143000"/>
          </a:xfrm>
        </p:spPr>
        <p:txBody>
          <a:bodyPr>
            <a:normAutofit/>
          </a:bodyPr>
          <a:lstStyle/>
          <a:p>
            <a:r>
              <a:rPr lang="en-US" sz="3200" dirty="0" smtClean="0"/>
              <a:t>A section of Google analytics dashboard for id-</a:t>
            </a:r>
            <a:r>
              <a:rPr lang="en-US" sz="3200" dirty="0" err="1" smtClean="0"/>
              <a:t>book.com</a:t>
            </a:r>
            <a:endParaRPr lang="en-US" sz="3200" dirty="0"/>
          </a:p>
        </p:txBody>
      </p:sp>
      <p:sp>
        <p:nvSpPr>
          <p:cNvPr id="3" name="Footer Placeholder 2"/>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7"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27</a:t>
            </a:fld>
            <a:endParaRPr lang="en-GB" sz="1200" dirty="0">
              <a:solidFill>
                <a:schemeClr val="accent6">
                  <a:lumMod val="75000"/>
                </a:schemeClr>
              </a:solidFill>
              <a:latin typeface="Liberation Sans"/>
            </a:endParaRP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352550"/>
            <a:ext cx="8839200" cy="4812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28756411"/>
      </p:ext>
    </p:extLst>
  </p:cSld>
  <p:clrMapOvr>
    <a:masterClrMapping/>
  </p:clrMapOvr>
  <mc:AlternateContent xmlns:mc="http://schemas.openxmlformats.org/markup-compatibility/2006">
    <mc:Choice xmlns:p14="http://schemas.microsoft.com/office/powerpoint/2010/main" Requires="p14">
      <p:transition spd="slow" p14:dur="2000" advTm="47306"/>
    </mc:Choice>
    <mc:Fallback>
      <p:transition spd="slow" advTm="47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23528" y="332656"/>
            <a:ext cx="8496300" cy="947192"/>
          </a:xfrm>
        </p:spPr>
        <p:txBody>
          <a:bodyPr/>
          <a:lstStyle/>
          <a:p>
            <a:r>
              <a:rPr lang="en-US" sz="3600" dirty="0"/>
              <a:t>Choosing and combining techniques</a:t>
            </a:r>
          </a:p>
        </p:txBody>
      </p:sp>
      <p:sp>
        <p:nvSpPr>
          <p:cNvPr id="29699" name="Rectangle 3"/>
          <p:cNvSpPr>
            <a:spLocks noGrp="1" noChangeArrowheads="1"/>
          </p:cNvSpPr>
          <p:nvPr>
            <p:ph type="body" sz="half" idx="1"/>
          </p:nvPr>
        </p:nvSpPr>
        <p:spPr>
          <a:xfrm>
            <a:off x="900113" y="1628775"/>
            <a:ext cx="7632700" cy="4321175"/>
          </a:xfrm>
        </p:spPr>
        <p:txBody>
          <a:bodyPr/>
          <a:lstStyle/>
          <a:p>
            <a:r>
              <a:rPr lang="en-US" sz="3000" dirty="0">
                <a:solidFill>
                  <a:srgbClr val="7030A0"/>
                </a:solidFill>
              </a:rPr>
              <a:t>Depends </a:t>
            </a:r>
            <a:r>
              <a:rPr lang="en-US" sz="3000" dirty="0" smtClean="0">
                <a:solidFill>
                  <a:srgbClr val="7030A0"/>
                </a:solidFill>
              </a:rPr>
              <a:t>on the:</a:t>
            </a:r>
          </a:p>
          <a:p>
            <a:endParaRPr lang="en-US" sz="1200" dirty="0">
              <a:solidFill>
                <a:srgbClr val="7030A0"/>
              </a:solidFill>
            </a:endParaRPr>
          </a:p>
          <a:p>
            <a:pPr lvl="1"/>
            <a:r>
              <a:rPr lang="en-US" sz="2400" dirty="0">
                <a:solidFill>
                  <a:schemeClr val="accent1"/>
                </a:solidFill>
              </a:rPr>
              <a:t>F</a:t>
            </a:r>
            <a:r>
              <a:rPr lang="en-US" sz="2400" dirty="0" smtClean="0">
                <a:solidFill>
                  <a:schemeClr val="accent1"/>
                </a:solidFill>
              </a:rPr>
              <a:t>ocus </a:t>
            </a:r>
            <a:r>
              <a:rPr lang="en-US" sz="2400" dirty="0">
                <a:solidFill>
                  <a:schemeClr val="accent1"/>
                </a:solidFill>
              </a:rPr>
              <a:t>of the </a:t>
            </a:r>
            <a:r>
              <a:rPr lang="en-US" sz="2400" dirty="0" smtClean="0">
                <a:solidFill>
                  <a:schemeClr val="accent1"/>
                </a:solidFill>
              </a:rPr>
              <a:t>study</a:t>
            </a:r>
          </a:p>
          <a:p>
            <a:pPr lvl="1"/>
            <a:endParaRPr lang="en-US" sz="1200" dirty="0">
              <a:solidFill>
                <a:schemeClr val="accent1"/>
              </a:solidFill>
            </a:endParaRPr>
          </a:p>
          <a:p>
            <a:pPr lvl="1"/>
            <a:r>
              <a:rPr lang="en-US" sz="2400" dirty="0">
                <a:solidFill>
                  <a:schemeClr val="accent1"/>
                </a:solidFill>
              </a:rPr>
              <a:t>P</a:t>
            </a:r>
            <a:r>
              <a:rPr lang="en-US" sz="2400" dirty="0" smtClean="0">
                <a:solidFill>
                  <a:schemeClr val="accent1"/>
                </a:solidFill>
              </a:rPr>
              <a:t>articipants involved</a:t>
            </a:r>
          </a:p>
          <a:p>
            <a:pPr lvl="1"/>
            <a:endParaRPr lang="en-US" sz="1200" dirty="0">
              <a:solidFill>
                <a:schemeClr val="accent1"/>
              </a:solidFill>
            </a:endParaRPr>
          </a:p>
          <a:p>
            <a:pPr lvl="1"/>
            <a:r>
              <a:rPr lang="en-US" sz="2400" dirty="0">
                <a:solidFill>
                  <a:schemeClr val="accent1"/>
                </a:solidFill>
              </a:rPr>
              <a:t>N</a:t>
            </a:r>
            <a:r>
              <a:rPr lang="en-US" sz="2400" dirty="0" smtClean="0">
                <a:solidFill>
                  <a:schemeClr val="accent1"/>
                </a:solidFill>
              </a:rPr>
              <a:t>ature </a:t>
            </a:r>
            <a:r>
              <a:rPr lang="en-US" sz="2400" dirty="0">
                <a:solidFill>
                  <a:schemeClr val="accent1"/>
                </a:solidFill>
              </a:rPr>
              <a:t>of the </a:t>
            </a:r>
            <a:r>
              <a:rPr lang="en-US" sz="2400" dirty="0" smtClean="0">
                <a:solidFill>
                  <a:schemeClr val="accent1"/>
                </a:solidFill>
              </a:rPr>
              <a:t>technique(s)</a:t>
            </a:r>
          </a:p>
          <a:p>
            <a:pPr lvl="1"/>
            <a:endParaRPr lang="en-US" sz="1200" dirty="0">
              <a:solidFill>
                <a:schemeClr val="accent1"/>
              </a:solidFill>
            </a:endParaRPr>
          </a:p>
          <a:p>
            <a:pPr lvl="1"/>
            <a:r>
              <a:rPr lang="en-US" sz="2400" dirty="0">
                <a:solidFill>
                  <a:schemeClr val="accent1"/>
                </a:solidFill>
              </a:rPr>
              <a:t>R</a:t>
            </a:r>
            <a:r>
              <a:rPr lang="en-US" sz="2400" dirty="0" smtClean="0">
                <a:solidFill>
                  <a:schemeClr val="accent1"/>
                </a:solidFill>
              </a:rPr>
              <a:t>esources available</a:t>
            </a:r>
          </a:p>
          <a:p>
            <a:pPr lvl="1"/>
            <a:endParaRPr lang="en-US" sz="1200" dirty="0" smtClean="0">
              <a:solidFill>
                <a:schemeClr val="accent1"/>
              </a:solidFill>
            </a:endParaRPr>
          </a:p>
          <a:p>
            <a:pPr lvl="1"/>
            <a:r>
              <a:rPr lang="en-US" sz="2400" dirty="0" smtClean="0">
                <a:solidFill>
                  <a:schemeClr val="accent1"/>
                </a:solidFill>
              </a:rPr>
              <a:t>Time available </a:t>
            </a:r>
            <a:endParaRPr lang="en-US" sz="2400" dirty="0">
              <a:solidFill>
                <a:schemeClr val="accent1"/>
              </a:solidFill>
            </a:endParaRPr>
          </a:p>
          <a:p>
            <a:endParaRPr lang="en-US" sz="2800" dirty="0"/>
          </a:p>
        </p:txBody>
      </p:sp>
      <p:sp>
        <p:nvSpPr>
          <p:cNvPr id="3" name="Footer Placeholder 2"/>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28</a:t>
            </a:fld>
            <a:endParaRPr lang="en-GB" sz="12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92962967"/>
      </p:ext>
    </p:extLst>
  </p:cSld>
  <p:clrMapOvr>
    <a:masterClrMapping/>
  </p:clrMapOvr>
  <mc:AlternateContent xmlns:mc="http://schemas.openxmlformats.org/markup-compatibility/2006">
    <mc:Choice xmlns:p14="http://schemas.microsoft.com/office/powerpoint/2010/main" Requires="p14">
      <p:transition spd="slow" p14:dur="2000" advTm="86775"/>
    </mc:Choice>
    <mc:Fallback>
      <p:transition spd="slow" advTm="86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4598" y="188640"/>
            <a:ext cx="8496300" cy="648370"/>
          </a:xfrm>
        </p:spPr>
        <p:txBody>
          <a:bodyPr/>
          <a:lstStyle/>
          <a:p>
            <a:r>
              <a:rPr lang="en-US" sz="3600" dirty="0"/>
              <a:t>Summary</a:t>
            </a:r>
          </a:p>
        </p:txBody>
      </p:sp>
      <p:sp>
        <p:nvSpPr>
          <p:cNvPr id="30723" name="Rectangle 3"/>
          <p:cNvSpPr>
            <a:spLocks noGrp="1" noChangeArrowheads="1"/>
          </p:cNvSpPr>
          <p:nvPr>
            <p:ph type="body" sz="half" idx="1"/>
          </p:nvPr>
        </p:nvSpPr>
        <p:spPr>
          <a:xfrm>
            <a:off x="406649" y="1138559"/>
            <a:ext cx="8280151" cy="5400353"/>
          </a:xfrm>
        </p:spPr>
        <p:txBody>
          <a:bodyPr>
            <a:normAutofit lnSpcReduction="10000"/>
          </a:bodyPr>
          <a:lstStyle/>
          <a:p>
            <a:pPr>
              <a:lnSpc>
                <a:spcPct val="80000"/>
              </a:lnSpc>
            </a:pPr>
            <a:r>
              <a:rPr lang="en-US" sz="2400" dirty="0" smtClean="0">
                <a:solidFill>
                  <a:srgbClr val="7030A0"/>
                </a:solidFill>
              </a:rPr>
              <a:t>Data gathering sessions should have clear goals.</a:t>
            </a:r>
          </a:p>
          <a:p>
            <a:pPr>
              <a:lnSpc>
                <a:spcPct val="80000"/>
              </a:lnSpc>
            </a:pPr>
            <a:endParaRPr lang="en-US" sz="400" dirty="0" smtClean="0">
              <a:solidFill>
                <a:srgbClr val="7030A0"/>
              </a:solidFill>
            </a:endParaRPr>
          </a:p>
          <a:p>
            <a:pPr>
              <a:lnSpc>
                <a:spcPct val="80000"/>
              </a:lnSpc>
            </a:pPr>
            <a:r>
              <a:rPr lang="en-US" sz="2400" dirty="0" smtClean="0">
                <a:solidFill>
                  <a:srgbClr val="7030A0"/>
                </a:solidFill>
              </a:rPr>
              <a:t>An informed consent may be needed.</a:t>
            </a:r>
          </a:p>
          <a:p>
            <a:pPr>
              <a:lnSpc>
                <a:spcPct val="80000"/>
              </a:lnSpc>
            </a:pPr>
            <a:endParaRPr lang="en-US" sz="400" dirty="0" smtClean="0">
              <a:solidFill>
                <a:srgbClr val="7030A0"/>
              </a:solidFill>
            </a:endParaRPr>
          </a:p>
          <a:p>
            <a:pPr>
              <a:lnSpc>
                <a:spcPct val="80000"/>
              </a:lnSpc>
            </a:pPr>
            <a:r>
              <a:rPr lang="en-US" sz="2400" dirty="0" smtClean="0">
                <a:solidFill>
                  <a:srgbClr val="7030A0"/>
                </a:solidFill>
              </a:rPr>
              <a:t>Five </a:t>
            </a:r>
            <a:r>
              <a:rPr lang="en-US" sz="2400" dirty="0">
                <a:solidFill>
                  <a:srgbClr val="7030A0"/>
                </a:solidFill>
              </a:rPr>
              <a:t>key issues of data </a:t>
            </a:r>
            <a:r>
              <a:rPr lang="en-US" sz="2400" dirty="0" smtClean="0">
                <a:solidFill>
                  <a:srgbClr val="7030A0"/>
                </a:solidFill>
              </a:rPr>
              <a:t>gathering are: </a:t>
            </a:r>
            <a:r>
              <a:rPr lang="en-US" sz="2400" dirty="0">
                <a:solidFill>
                  <a:srgbClr val="7030A0"/>
                </a:solidFill>
              </a:rPr>
              <a:t>goals, choosing participants, triangulation, participant relationship, </a:t>
            </a:r>
            <a:r>
              <a:rPr lang="en-US" sz="2400" dirty="0" smtClean="0">
                <a:solidFill>
                  <a:srgbClr val="7030A0"/>
                </a:solidFill>
              </a:rPr>
              <a:t>pilot.</a:t>
            </a:r>
          </a:p>
          <a:p>
            <a:pPr>
              <a:lnSpc>
                <a:spcPct val="80000"/>
              </a:lnSpc>
            </a:pPr>
            <a:endParaRPr lang="en-US" sz="400" dirty="0" smtClean="0">
              <a:solidFill>
                <a:srgbClr val="7030A0"/>
              </a:solidFill>
            </a:endParaRPr>
          </a:p>
          <a:p>
            <a:r>
              <a:rPr lang="en-US" sz="2400" dirty="0">
                <a:solidFill>
                  <a:srgbClr val="7030A0"/>
                </a:solidFill>
              </a:rPr>
              <a:t>Data may be recorded using handwritten notes, audio or video recording, a camera, or </a:t>
            </a:r>
            <a:r>
              <a:rPr lang="en-US" sz="2400" dirty="0" smtClean="0">
                <a:solidFill>
                  <a:srgbClr val="7030A0"/>
                </a:solidFill>
              </a:rPr>
              <a:t>any combination </a:t>
            </a:r>
            <a:r>
              <a:rPr lang="en-US" sz="2400" dirty="0">
                <a:solidFill>
                  <a:srgbClr val="7030A0"/>
                </a:solidFill>
              </a:rPr>
              <a:t>of these</a:t>
            </a:r>
            <a:r>
              <a:rPr lang="en-US" sz="2400" dirty="0" smtClean="0">
                <a:solidFill>
                  <a:srgbClr val="7030A0"/>
                </a:solidFill>
              </a:rPr>
              <a:t>.</a:t>
            </a:r>
          </a:p>
          <a:p>
            <a:endParaRPr lang="en-US" sz="400" dirty="0">
              <a:solidFill>
                <a:srgbClr val="7030A0"/>
              </a:solidFill>
            </a:endParaRPr>
          </a:p>
          <a:p>
            <a:pPr>
              <a:lnSpc>
                <a:spcPct val="80000"/>
              </a:lnSpc>
            </a:pPr>
            <a:r>
              <a:rPr lang="en-US" sz="2400" dirty="0">
                <a:solidFill>
                  <a:srgbClr val="7030A0"/>
                </a:solidFill>
              </a:rPr>
              <a:t>Interviews may be structured, semi-structured or </a:t>
            </a:r>
            <a:r>
              <a:rPr lang="en-US" sz="2400" dirty="0" smtClean="0">
                <a:solidFill>
                  <a:srgbClr val="7030A0"/>
                </a:solidFill>
              </a:rPr>
              <a:t>unstructured</a:t>
            </a:r>
          </a:p>
          <a:p>
            <a:pPr>
              <a:lnSpc>
                <a:spcPct val="80000"/>
              </a:lnSpc>
            </a:pPr>
            <a:endParaRPr lang="en-US" sz="400" dirty="0" smtClean="0">
              <a:solidFill>
                <a:srgbClr val="7030A0"/>
              </a:solidFill>
            </a:endParaRPr>
          </a:p>
          <a:p>
            <a:pPr>
              <a:lnSpc>
                <a:spcPct val="80000"/>
              </a:lnSpc>
            </a:pPr>
            <a:r>
              <a:rPr lang="en-US" sz="2400" dirty="0" smtClean="0">
                <a:solidFill>
                  <a:srgbClr val="7030A0"/>
                </a:solidFill>
              </a:rPr>
              <a:t>Focus groups are group interviews</a:t>
            </a:r>
          </a:p>
          <a:p>
            <a:pPr>
              <a:lnSpc>
                <a:spcPct val="80000"/>
              </a:lnSpc>
            </a:pPr>
            <a:endParaRPr lang="en-US" sz="400" dirty="0">
              <a:solidFill>
                <a:srgbClr val="7030A0"/>
              </a:solidFill>
            </a:endParaRPr>
          </a:p>
          <a:p>
            <a:pPr>
              <a:lnSpc>
                <a:spcPct val="80000"/>
              </a:lnSpc>
            </a:pPr>
            <a:r>
              <a:rPr lang="en-US" sz="2400" dirty="0">
                <a:solidFill>
                  <a:srgbClr val="7030A0"/>
                </a:solidFill>
              </a:rPr>
              <a:t>Questionnaires may be on </a:t>
            </a:r>
            <a:r>
              <a:rPr lang="en-US" sz="2400" dirty="0" smtClean="0">
                <a:solidFill>
                  <a:srgbClr val="7030A0"/>
                </a:solidFill>
              </a:rPr>
              <a:t>paper, </a:t>
            </a:r>
            <a:r>
              <a:rPr lang="en-US" sz="2400" dirty="0">
                <a:solidFill>
                  <a:srgbClr val="7030A0"/>
                </a:solidFill>
              </a:rPr>
              <a:t>online or </a:t>
            </a:r>
            <a:r>
              <a:rPr lang="en-US" sz="2400" dirty="0" smtClean="0">
                <a:solidFill>
                  <a:srgbClr val="7030A0"/>
                </a:solidFill>
              </a:rPr>
              <a:t>telephone</a:t>
            </a:r>
          </a:p>
          <a:p>
            <a:pPr>
              <a:lnSpc>
                <a:spcPct val="80000"/>
              </a:lnSpc>
            </a:pPr>
            <a:endParaRPr lang="en-US" sz="400" dirty="0">
              <a:solidFill>
                <a:srgbClr val="7030A0"/>
              </a:solidFill>
            </a:endParaRPr>
          </a:p>
          <a:p>
            <a:pPr>
              <a:lnSpc>
                <a:spcPct val="80000"/>
              </a:lnSpc>
            </a:pPr>
            <a:r>
              <a:rPr lang="en-US" sz="2400" dirty="0">
                <a:solidFill>
                  <a:srgbClr val="7030A0"/>
                </a:solidFill>
              </a:rPr>
              <a:t>Observation may be direct or indirect, in the field or in controlled </a:t>
            </a:r>
            <a:r>
              <a:rPr lang="en-US" sz="2400" dirty="0" smtClean="0">
                <a:solidFill>
                  <a:srgbClr val="7030A0"/>
                </a:solidFill>
              </a:rPr>
              <a:t>settings.</a:t>
            </a:r>
          </a:p>
          <a:p>
            <a:pPr>
              <a:lnSpc>
                <a:spcPct val="80000"/>
              </a:lnSpc>
            </a:pPr>
            <a:endParaRPr lang="en-US" sz="400" dirty="0">
              <a:solidFill>
                <a:srgbClr val="7030A0"/>
              </a:solidFill>
            </a:endParaRPr>
          </a:p>
          <a:p>
            <a:pPr>
              <a:lnSpc>
                <a:spcPct val="80000"/>
              </a:lnSpc>
            </a:pPr>
            <a:r>
              <a:rPr lang="en-US" sz="2400" dirty="0">
                <a:solidFill>
                  <a:srgbClr val="7030A0"/>
                </a:solidFill>
              </a:rPr>
              <a:t>Techniques can be combined depending on </a:t>
            </a:r>
            <a:r>
              <a:rPr lang="en-US" sz="2400" dirty="0" smtClean="0">
                <a:solidFill>
                  <a:srgbClr val="7030A0"/>
                </a:solidFill>
              </a:rPr>
              <a:t>the study </a:t>
            </a:r>
            <a:r>
              <a:rPr lang="en-US" sz="2400" dirty="0">
                <a:solidFill>
                  <a:srgbClr val="7030A0"/>
                </a:solidFill>
              </a:rPr>
              <a:t>focus, participants, nature of </a:t>
            </a:r>
            <a:r>
              <a:rPr lang="en-US" sz="2400" dirty="0" smtClean="0">
                <a:solidFill>
                  <a:srgbClr val="7030A0"/>
                </a:solidFill>
              </a:rPr>
              <a:t>technique, available resources and time.</a:t>
            </a:r>
            <a:endParaRPr lang="en-US" sz="2400" dirty="0">
              <a:solidFill>
                <a:srgbClr val="7030A0"/>
              </a:solidFill>
            </a:endParaRPr>
          </a:p>
        </p:txBody>
      </p:sp>
      <p:sp>
        <p:nvSpPr>
          <p:cNvPr id="2" name="Footer Placeholder 1"/>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7"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29</a:t>
            </a:fld>
            <a:endParaRPr lang="en-GB" sz="1200" dirty="0">
              <a:solidFill>
                <a:schemeClr val="accent6">
                  <a:lumMod val="75000"/>
                </a:schemeClr>
              </a:solidFill>
              <a:latin typeface="Liberation Sans"/>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256631049"/>
      </p:ext>
    </p:extLst>
  </p:cSld>
  <p:clrMapOvr>
    <a:masterClrMapping/>
  </p:clrMapOvr>
  <mc:AlternateContent xmlns:mc="http://schemas.openxmlformats.org/markup-compatibility/2006">
    <mc:Choice xmlns:p14="http://schemas.microsoft.com/office/powerpoint/2010/main" Requires="p14">
      <p:transition spd="slow" p14:dur="2000" advTm="75619"/>
    </mc:Choice>
    <mc:Fallback>
      <p:transition spd="slow" advTm="75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Data recording</a:t>
            </a:r>
          </a:p>
        </p:txBody>
      </p:sp>
      <p:sp>
        <p:nvSpPr>
          <p:cNvPr id="10243" name="Rectangle 3"/>
          <p:cNvSpPr>
            <a:spLocks noGrp="1" noChangeArrowheads="1"/>
          </p:cNvSpPr>
          <p:nvPr>
            <p:ph type="body" sz="half" idx="1"/>
          </p:nvPr>
        </p:nvSpPr>
        <p:spPr>
          <a:xfrm>
            <a:off x="457200" y="1600200"/>
            <a:ext cx="7011988" cy="4525963"/>
          </a:xfrm>
        </p:spPr>
        <p:txBody>
          <a:bodyPr/>
          <a:lstStyle/>
          <a:p>
            <a:r>
              <a:rPr lang="en-US" sz="2800" dirty="0">
                <a:solidFill>
                  <a:srgbClr val="7030A0"/>
                </a:solidFill>
              </a:rPr>
              <a:t>Notes, audio, video, </a:t>
            </a:r>
            <a:r>
              <a:rPr lang="en-US" sz="2800" dirty="0" smtClean="0">
                <a:solidFill>
                  <a:srgbClr val="7030A0"/>
                </a:solidFill>
              </a:rPr>
              <a:t>photographs can be used individually or in combination:</a:t>
            </a:r>
          </a:p>
          <a:p>
            <a:endParaRPr lang="en-US" sz="600" dirty="0" smtClean="0">
              <a:solidFill>
                <a:srgbClr val="7030A0"/>
              </a:solidFill>
            </a:endParaRPr>
          </a:p>
          <a:p>
            <a:pPr lvl="1"/>
            <a:r>
              <a:rPr lang="en-US" dirty="0">
                <a:solidFill>
                  <a:schemeClr val="accent1"/>
                </a:solidFill>
              </a:rPr>
              <a:t>Notes plus photographs</a:t>
            </a:r>
          </a:p>
          <a:p>
            <a:pPr lvl="1"/>
            <a:r>
              <a:rPr lang="en-US" dirty="0">
                <a:solidFill>
                  <a:schemeClr val="accent1"/>
                </a:solidFill>
              </a:rPr>
              <a:t>Audio plus photographs</a:t>
            </a:r>
          </a:p>
          <a:p>
            <a:pPr lvl="1"/>
            <a:r>
              <a:rPr lang="en-US" dirty="0" smtClean="0">
                <a:solidFill>
                  <a:schemeClr val="accent1"/>
                </a:solidFill>
              </a:rPr>
              <a:t>Video</a:t>
            </a:r>
          </a:p>
          <a:p>
            <a:pPr lvl="1"/>
            <a:endParaRPr lang="en-US" sz="1200" dirty="0" smtClean="0">
              <a:solidFill>
                <a:schemeClr val="accent1"/>
              </a:solidFill>
            </a:endParaRPr>
          </a:p>
          <a:p>
            <a:r>
              <a:rPr lang="en-US" sz="2800" dirty="0" smtClean="0">
                <a:solidFill>
                  <a:srgbClr val="7030A0"/>
                </a:solidFill>
              </a:rPr>
              <a:t>Different challenges and advantages with each combination</a:t>
            </a:r>
          </a:p>
        </p:txBody>
      </p:sp>
      <p:sp>
        <p:nvSpPr>
          <p:cNvPr id="3" name="Footer Placeholder 2"/>
          <p:cNvSpPr>
            <a:spLocks noGrp="1"/>
          </p:cNvSpPr>
          <p:nvPr>
            <p:ph type="ftr" sz="quarter" idx="10"/>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2"/>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a:rPr>
              <a:pPr algn="r"/>
              <a:t>3</a:t>
            </a:fld>
            <a:endParaRPr lang="en-GB" sz="12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81091826"/>
      </p:ext>
    </p:extLst>
  </p:cSld>
  <p:clrMapOvr>
    <a:masterClrMapping/>
  </p:clrMapOvr>
  <mc:AlternateContent xmlns:mc="http://schemas.openxmlformats.org/markup-compatibility/2006">
    <mc:Choice xmlns:p14="http://schemas.microsoft.com/office/powerpoint/2010/main" Requires="p14">
      <p:transition spd="slow" p14:dur="2000" advTm="254238"/>
    </mc:Choice>
    <mc:Fallback>
      <p:transition spd="slow" advTm="254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6858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dirty="0">
                <a:solidFill>
                  <a:schemeClr val="accent6">
                    <a:lumMod val="75000"/>
                  </a:schemeClr>
                </a:solidFill>
                <a:latin typeface="Liberation Sans"/>
              </a:rPr>
              <a:t>Interviews</a:t>
            </a:r>
          </a:p>
        </p:txBody>
      </p:sp>
      <p:sp>
        <p:nvSpPr>
          <p:cNvPr id="11267" name="Rectangle 3"/>
          <p:cNvSpPr>
            <a:spLocks noChangeArrowheads="1"/>
          </p:cNvSpPr>
          <p:nvPr/>
        </p:nvSpPr>
        <p:spPr bwMode="auto">
          <a:xfrm>
            <a:off x="769289" y="1124744"/>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US" sz="2800" dirty="0">
                <a:solidFill>
                  <a:srgbClr val="7030A0"/>
                </a:solidFill>
                <a:latin typeface="Liberation Sans"/>
                <a:cs typeface="Liberation Sans"/>
              </a:rPr>
              <a:t>Unstructured - are not directed by a script. Rich but not replicable. </a:t>
            </a:r>
            <a:endParaRPr lang="en-US" sz="2800" dirty="0" smtClean="0">
              <a:solidFill>
                <a:srgbClr val="7030A0"/>
              </a:solidFill>
              <a:latin typeface="Liberation Sans"/>
              <a:cs typeface="Liberation Sans"/>
            </a:endParaRPr>
          </a:p>
          <a:p>
            <a:pPr marL="342900" indent="-342900">
              <a:spcBef>
                <a:spcPct val="20000"/>
              </a:spcBef>
              <a:buFontTx/>
              <a:buChar char="•"/>
            </a:pPr>
            <a:endParaRPr lang="en-US" sz="800" dirty="0">
              <a:solidFill>
                <a:srgbClr val="7030A0"/>
              </a:solidFill>
              <a:latin typeface="Liberation Sans"/>
              <a:cs typeface="Liberation Sans"/>
            </a:endParaRPr>
          </a:p>
          <a:p>
            <a:pPr marL="342900" indent="-342900">
              <a:spcBef>
                <a:spcPct val="20000"/>
              </a:spcBef>
              <a:buFontTx/>
              <a:buChar char="•"/>
            </a:pPr>
            <a:r>
              <a:rPr lang="en-US" sz="2800" dirty="0">
                <a:solidFill>
                  <a:srgbClr val="7030A0"/>
                </a:solidFill>
                <a:latin typeface="Liberation Sans"/>
                <a:cs typeface="Liberation Sans"/>
              </a:rPr>
              <a:t>Structured - are tightly scripted, often like a questionnaire. Replicable but may lack richness</a:t>
            </a:r>
            <a:r>
              <a:rPr lang="en-US" sz="2800" dirty="0" smtClean="0">
                <a:solidFill>
                  <a:srgbClr val="7030A0"/>
                </a:solidFill>
                <a:latin typeface="Liberation Sans"/>
                <a:cs typeface="Liberation Sans"/>
              </a:rPr>
              <a:t>.</a:t>
            </a:r>
          </a:p>
          <a:p>
            <a:pPr marL="342900" indent="-342900">
              <a:spcBef>
                <a:spcPct val="20000"/>
              </a:spcBef>
              <a:buFontTx/>
              <a:buChar char="•"/>
            </a:pPr>
            <a:endParaRPr lang="en-US" sz="800" dirty="0">
              <a:solidFill>
                <a:srgbClr val="7030A0"/>
              </a:solidFill>
              <a:latin typeface="Liberation Sans"/>
              <a:cs typeface="Liberation Sans"/>
            </a:endParaRPr>
          </a:p>
          <a:p>
            <a:pPr marL="342900" indent="-342900">
              <a:spcBef>
                <a:spcPct val="20000"/>
              </a:spcBef>
              <a:buFontTx/>
              <a:buChar char="•"/>
            </a:pPr>
            <a:r>
              <a:rPr lang="en-US" sz="2800" dirty="0">
                <a:solidFill>
                  <a:srgbClr val="7030A0"/>
                </a:solidFill>
                <a:latin typeface="Liberation Sans"/>
                <a:cs typeface="Liberation Sans"/>
              </a:rPr>
              <a:t>Semi-structured - guided by a script but interesting issues can be explored in more depth. Can provide a good balance between richness and replicability</a:t>
            </a:r>
            <a:r>
              <a:rPr lang="en-US" sz="2800" dirty="0" smtClean="0">
                <a:solidFill>
                  <a:srgbClr val="7030A0"/>
                </a:solidFill>
                <a:latin typeface="Liberation Sans"/>
                <a:cs typeface="Liberation Sans"/>
              </a:rPr>
              <a:t>.</a:t>
            </a:r>
          </a:p>
          <a:p>
            <a:pPr marL="342900" indent="-342900">
              <a:spcBef>
                <a:spcPct val="20000"/>
              </a:spcBef>
              <a:buFontTx/>
              <a:buChar char="•"/>
            </a:pPr>
            <a:endParaRPr lang="en-US" sz="800" dirty="0" smtClean="0">
              <a:solidFill>
                <a:srgbClr val="7030A0"/>
              </a:solidFill>
              <a:latin typeface="Liberation Sans"/>
              <a:cs typeface="Liberation Sans"/>
            </a:endParaRPr>
          </a:p>
          <a:p>
            <a:pPr marL="342900" indent="-342900">
              <a:spcBef>
                <a:spcPct val="20000"/>
              </a:spcBef>
              <a:buFontTx/>
              <a:buChar char="•"/>
            </a:pPr>
            <a:r>
              <a:rPr lang="en-US" sz="2800" dirty="0" smtClean="0">
                <a:solidFill>
                  <a:srgbClr val="7030A0"/>
                </a:solidFill>
                <a:latin typeface="Liberation Sans"/>
                <a:cs typeface="Liberation Sans"/>
              </a:rPr>
              <a:t>Focus groups – a group interview</a:t>
            </a:r>
            <a:endParaRPr lang="en-US" sz="2800" dirty="0">
              <a:solidFill>
                <a:srgbClr val="7030A0"/>
              </a:solidFill>
              <a:latin typeface="Liberation Sans"/>
              <a:cs typeface="Liberation Sans"/>
            </a:endParaRPr>
          </a:p>
        </p:txBody>
      </p:sp>
      <p:sp>
        <p:nvSpPr>
          <p:cNvPr id="2" name="Footer Placeholder 1"/>
          <p:cNvSpPr>
            <a:spLocks noGrp="1"/>
          </p:cNvSpPr>
          <p:nvPr>
            <p:ph type="ftr" sz="quarter" idx="11"/>
          </p:nvPr>
        </p:nvSpPr>
        <p:spPr/>
        <p:txBody>
          <a:bodyPr/>
          <a:lstStyle/>
          <a:p>
            <a:r>
              <a:rPr lang="en-GB" dirty="0" smtClean="0"/>
              <a:t>www.id-book.com</a:t>
            </a:r>
            <a:endParaRPr lang="en-GB" dirty="0"/>
          </a:p>
        </p:txBody>
      </p:sp>
      <p:sp>
        <p:nvSpPr>
          <p:cNvPr id="3" name="Slide Number Placeholder 2"/>
          <p:cNvSpPr>
            <a:spLocks noGrp="1"/>
          </p:cNvSpPr>
          <p:nvPr>
            <p:ph type="sldNum" sz="quarter" idx="12"/>
          </p:nvPr>
        </p:nvSpPr>
        <p:spPr/>
        <p:txBody>
          <a:bodyPr/>
          <a:lstStyle/>
          <a:p>
            <a:fld id="{A7EA2D8D-44E5-43C4-BBA1-AE3E32EF0894}" type="slidenum">
              <a:rPr lang="en-GB" smtClean="0"/>
              <a:t>4</a:t>
            </a:fld>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28756426"/>
      </p:ext>
    </p:extLst>
  </p:cSld>
  <p:clrMapOvr>
    <a:masterClrMapping/>
  </p:clrMapOvr>
  <mc:AlternateContent xmlns:mc="http://schemas.openxmlformats.org/markup-compatibility/2006">
    <mc:Choice xmlns:p14="http://schemas.microsoft.com/office/powerpoint/2010/main" Requires="p14">
      <p:transition spd="slow" p14:dur="2000" advTm="279768"/>
    </mc:Choice>
    <mc:Fallback>
      <p:transition spd="slow" advTm="279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68313" y="103570"/>
            <a:ext cx="7988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dirty="0">
                <a:solidFill>
                  <a:schemeClr val="accent6">
                    <a:lumMod val="75000"/>
                  </a:schemeClr>
                </a:solidFill>
                <a:latin typeface="Liberation Sans"/>
              </a:rPr>
              <a:t>Interview questions</a:t>
            </a:r>
          </a:p>
        </p:txBody>
      </p:sp>
      <p:sp>
        <p:nvSpPr>
          <p:cNvPr id="12291" name="Rectangle 3"/>
          <p:cNvSpPr>
            <a:spLocks noChangeArrowheads="1"/>
          </p:cNvSpPr>
          <p:nvPr/>
        </p:nvSpPr>
        <p:spPr bwMode="auto">
          <a:xfrm>
            <a:off x="684213" y="1052736"/>
            <a:ext cx="8001000" cy="4968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US" sz="2400" dirty="0">
                <a:solidFill>
                  <a:srgbClr val="7030A0"/>
                </a:solidFill>
                <a:latin typeface="Liberation Sans"/>
              </a:rPr>
              <a:t>Two types</a:t>
            </a:r>
            <a:r>
              <a:rPr lang="en-US" sz="2400" dirty="0" smtClean="0">
                <a:solidFill>
                  <a:srgbClr val="7030A0"/>
                </a:solidFill>
                <a:latin typeface="Liberation Sans"/>
              </a:rPr>
              <a:t>:</a:t>
            </a:r>
          </a:p>
          <a:p>
            <a:pPr marL="342900" indent="-342900">
              <a:spcBef>
                <a:spcPct val="20000"/>
              </a:spcBef>
              <a:buFontTx/>
              <a:buChar char="•"/>
            </a:pPr>
            <a:endParaRPr lang="en-US" sz="800" dirty="0">
              <a:solidFill>
                <a:srgbClr val="7030A0"/>
              </a:solidFill>
              <a:latin typeface="Liberation Sans"/>
            </a:endParaRPr>
          </a:p>
          <a:p>
            <a:pPr marL="742950" lvl="1" indent="-285750">
              <a:spcBef>
                <a:spcPct val="20000"/>
              </a:spcBef>
              <a:buFont typeface="Verdana" charset="0"/>
              <a:buChar char="−"/>
            </a:pPr>
            <a:r>
              <a:rPr lang="en-US" sz="2000" dirty="0">
                <a:solidFill>
                  <a:schemeClr val="accent1"/>
                </a:solidFill>
                <a:latin typeface="Liberation Sans"/>
              </a:rPr>
              <a:t>‘closed questions’ have a predetermined answer format, </a:t>
            </a:r>
            <a:r>
              <a:rPr lang="en-US" sz="2000" dirty="0" smtClean="0">
                <a:solidFill>
                  <a:schemeClr val="accent1"/>
                </a:solidFill>
                <a:latin typeface="Liberation Sans"/>
              </a:rPr>
              <a:t>e.g.. </a:t>
            </a:r>
            <a:r>
              <a:rPr lang="en-US" sz="2000" dirty="0">
                <a:solidFill>
                  <a:schemeClr val="accent1"/>
                </a:solidFill>
                <a:latin typeface="Liberation Sans"/>
              </a:rPr>
              <a:t>‘yes’ or ‘no’</a:t>
            </a:r>
          </a:p>
          <a:p>
            <a:pPr marL="742950" lvl="1" indent="-285750">
              <a:spcBef>
                <a:spcPct val="20000"/>
              </a:spcBef>
              <a:buFont typeface="Verdana" charset="0"/>
              <a:buChar char="−"/>
            </a:pPr>
            <a:r>
              <a:rPr lang="en-US" sz="2000" dirty="0">
                <a:solidFill>
                  <a:schemeClr val="accent1"/>
                </a:solidFill>
                <a:latin typeface="Liberation Sans"/>
              </a:rPr>
              <a:t>‘open questions’ do not have a predetermined </a:t>
            </a:r>
            <a:r>
              <a:rPr lang="en-US" sz="2000" dirty="0" smtClean="0">
                <a:solidFill>
                  <a:schemeClr val="accent1"/>
                </a:solidFill>
                <a:latin typeface="Liberation Sans"/>
              </a:rPr>
              <a:t>format</a:t>
            </a:r>
          </a:p>
          <a:p>
            <a:pPr marL="742950" lvl="1" indent="-285750">
              <a:spcBef>
                <a:spcPct val="20000"/>
              </a:spcBef>
              <a:buFont typeface="Verdana" charset="0"/>
              <a:buChar char="−"/>
            </a:pPr>
            <a:endParaRPr lang="en-US" sz="1200" dirty="0">
              <a:solidFill>
                <a:schemeClr val="accent1"/>
              </a:solidFill>
              <a:latin typeface="Liberation Sans"/>
            </a:endParaRPr>
          </a:p>
          <a:p>
            <a:pPr marL="342900" indent="-342900">
              <a:spcBef>
                <a:spcPct val="20000"/>
              </a:spcBef>
              <a:buFontTx/>
              <a:buChar char="•"/>
            </a:pPr>
            <a:r>
              <a:rPr lang="en-US" sz="2400" dirty="0">
                <a:solidFill>
                  <a:srgbClr val="7030A0"/>
                </a:solidFill>
                <a:latin typeface="Liberation Sans"/>
              </a:rPr>
              <a:t>Closed questions are easier to </a:t>
            </a:r>
            <a:r>
              <a:rPr lang="en-US" sz="2400" dirty="0" smtClean="0">
                <a:solidFill>
                  <a:srgbClr val="7030A0"/>
                </a:solidFill>
                <a:latin typeface="Liberation Sans"/>
              </a:rPr>
              <a:t>analyze</a:t>
            </a:r>
          </a:p>
          <a:p>
            <a:pPr marL="342900" indent="-342900">
              <a:spcBef>
                <a:spcPct val="20000"/>
              </a:spcBef>
              <a:buFontTx/>
              <a:buChar char="•"/>
            </a:pPr>
            <a:endParaRPr lang="en-US" sz="1200" dirty="0">
              <a:solidFill>
                <a:srgbClr val="7030A0"/>
              </a:solidFill>
              <a:latin typeface="Liberation Sans"/>
            </a:endParaRPr>
          </a:p>
          <a:p>
            <a:pPr marL="342900" indent="-342900">
              <a:spcBef>
                <a:spcPct val="20000"/>
              </a:spcBef>
              <a:buFont typeface="Arial" panose="020B0604020202020204" pitchFamily="34" charset="0"/>
              <a:buChar char="•"/>
            </a:pPr>
            <a:r>
              <a:rPr lang="en-US" sz="2400" dirty="0" smtClean="0">
                <a:solidFill>
                  <a:srgbClr val="7030A0"/>
                </a:solidFill>
                <a:latin typeface="Liberation Sans"/>
              </a:rPr>
              <a:t>Avoid:</a:t>
            </a:r>
          </a:p>
          <a:p>
            <a:pPr marL="342900" indent="-342900">
              <a:spcBef>
                <a:spcPct val="20000"/>
              </a:spcBef>
              <a:buFont typeface="Arial" panose="020B0604020202020204" pitchFamily="34" charset="0"/>
              <a:buChar char="•"/>
            </a:pPr>
            <a:endParaRPr lang="en-US" sz="800" dirty="0">
              <a:solidFill>
                <a:srgbClr val="7030A0"/>
              </a:solidFill>
              <a:latin typeface="Liberation Sans"/>
            </a:endParaRPr>
          </a:p>
          <a:p>
            <a:pPr marL="742950" lvl="1" indent="-285750">
              <a:spcBef>
                <a:spcPct val="20000"/>
              </a:spcBef>
              <a:buFont typeface="Verdana" charset="0"/>
              <a:buChar char="−"/>
            </a:pPr>
            <a:r>
              <a:rPr lang="en-US" sz="2000" dirty="0">
                <a:solidFill>
                  <a:schemeClr val="accent1"/>
                </a:solidFill>
                <a:latin typeface="Liberation Sans"/>
              </a:rPr>
              <a:t>Long questions</a:t>
            </a:r>
          </a:p>
          <a:p>
            <a:pPr marL="742950" lvl="1" indent="-285750">
              <a:spcBef>
                <a:spcPct val="20000"/>
              </a:spcBef>
              <a:buFont typeface="Verdana" charset="0"/>
              <a:buChar char="−"/>
            </a:pPr>
            <a:r>
              <a:rPr lang="en-US" sz="2000" dirty="0">
                <a:solidFill>
                  <a:schemeClr val="accent1"/>
                </a:solidFill>
                <a:latin typeface="Liberation Sans"/>
              </a:rPr>
              <a:t>Compound sentences - split them into two</a:t>
            </a:r>
          </a:p>
          <a:p>
            <a:pPr marL="742950" lvl="1" indent="-285750">
              <a:spcBef>
                <a:spcPct val="20000"/>
              </a:spcBef>
              <a:buFont typeface="Verdana" charset="0"/>
              <a:buChar char="−"/>
            </a:pPr>
            <a:r>
              <a:rPr lang="en-US" sz="2000" dirty="0">
                <a:solidFill>
                  <a:schemeClr val="accent1"/>
                </a:solidFill>
                <a:latin typeface="Liberation Sans"/>
              </a:rPr>
              <a:t>Jargon and language that the interviewee may not understand </a:t>
            </a:r>
          </a:p>
          <a:p>
            <a:pPr marL="742950" lvl="1" indent="-285750">
              <a:spcBef>
                <a:spcPct val="20000"/>
              </a:spcBef>
              <a:buFont typeface="Verdana" charset="0"/>
              <a:buChar char="−"/>
            </a:pPr>
            <a:r>
              <a:rPr lang="en-US" sz="2000" dirty="0">
                <a:solidFill>
                  <a:schemeClr val="accent1"/>
                </a:solidFill>
                <a:latin typeface="Liberation Sans"/>
              </a:rPr>
              <a:t>Leading questions that make assumptions </a:t>
            </a:r>
            <a:r>
              <a:rPr lang="en-US" sz="2000" dirty="0" smtClean="0">
                <a:solidFill>
                  <a:schemeClr val="accent1"/>
                </a:solidFill>
                <a:latin typeface="Liberation Sans"/>
              </a:rPr>
              <a:t>e.g.. </a:t>
            </a:r>
            <a:r>
              <a:rPr lang="en-US" sz="2000" dirty="0">
                <a:solidFill>
                  <a:schemeClr val="accent1"/>
                </a:solidFill>
                <a:latin typeface="Liberation Sans"/>
              </a:rPr>
              <a:t>why do you like …?</a:t>
            </a:r>
          </a:p>
          <a:p>
            <a:pPr marL="742950" lvl="1" indent="-285750">
              <a:spcBef>
                <a:spcPct val="20000"/>
              </a:spcBef>
              <a:buFont typeface="Verdana" charset="0"/>
              <a:buChar char="−"/>
            </a:pPr>
            <a:r>
              <a:rPr lang="en-US" sz="2000" dirty="0">
                <a:solidFill>
                  <a:schemeClr val="accent1"/>
                </a:solidFill>
                <a:latin typeface="Liberation Sans"/>
              </a:rPr>
              <a:t>Unconscious biases </a:t>
            </a:r>
            <a:r>
              <a:rPr lang="en-US" sz="2000" dirty="0" smtClean="0">
                <a:solidFill>
                  <a:schemeClr val="accent1"/>
                </a:solidFill>
                <a:latin typeface="Liberation Sans"/>
              </a:rPr>
              <a:t>e.g.. </a:t>
            </a:r>
            <a:r>
              <a:rPr lang="en-US" sz="2000" dirty="0">
                <a:solidFill>
                  <a:schemeClr val="accent1"/>
                </a:solidFill>
                <a:latin typeface="Liberation Sans"/>
              </a:rPr>
              <a:t>gender stereotypes</a:t>
            </a:r>
            <a:endParaRPr lang="en-US" sz="2400" dirty="0">
              <a:solidFill>
                <a:schemeClr val="accent1"/>
              </a:solidFill>
              <a:latin typeface="Liberation Sans"/>
            </a:endParaRP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3" name="Slide Number Placeholder 2"/>
          <p:cNvSpPr>
            <a:spLocks noGrp="1"/>
          </p:cNvSpPr>
          <p:nvPr>
            <p:ph type="sldNum" sz="quarter" idx="12"/>
          </p:nvPr>
        </p:nvSpPr>
        <p:spPr/>
        <p:txBody>
          <a:bodyPr/>
          <a:lstStyle/>
          <a:p>
            <a:fld id="{A7EA2D8D-44E5-43C4-BBA1-AE3E32EF0894}" type="slidenum">
              <a:rPr lang="en-GB" smtClean="0"/>
              <a:t>5</a:t>
            </a:fld>
            <a:endParaRPr lang="en-GB"/>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83830259"/>
      </p:ext>
    </p:extLst>
  </p:cSld>
  <p:clrMapOvr>
    <a:masterClrMapping/>
  </p:clrMapOvr>
  <mc:AlternateContent xmlns:mc="http://schemas.openxmlformats.org/markup-compatibility/2006">
    <mc:Choice xmlns:p14="http://schemas.microsoft.com/office/powerpoint/2010/main" Requires="p14">
      <p:transition spd="slow" p14:dur="2000" advTm="144979"/>
    </mc:Choice>
    <mc:Fallback>
      <p:transition spd="slow" advTm="144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695285" y="33265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dirty="0">
                <a:solidFill>
                  <a:schemeClr val="accent6">
                    <a:lumMod val="75000"/>
                  </a:schemeClr>
                </a:solidFill>
                <a:latin typeface="Liberation Sans"/>
              </a:rPr>
              <a:t>Running the interview</a:t>
            </a:r>
          </a:p>
        </p:txBody>
      </p:sp>
      <p:sp>
        <p:nvSpPr>
          <p:cNvPr id="13315" name="Rectangle 3"/>
          <p:cNvSpPr>
            <a:spLocks noChangeArrowheads="1"/>
          </p:cNvSpPr>
          <p:nvPr/>
        </p:nvSpPr>
        <p:spPr bwMode="auto">
          <a:xfrm>
            <a:off x="323850" y="1628775"/>
            <a:ext cx="8458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US" sz="2400" i="1" dirty="0">
                <a:solidFill>
                  <a:srgbClr val="7030A0"/>
                </a:solidFill>
                <a:latin typeface="Liberation Sans"/>
              </a:rPr>
              <a:t>Introduction</a:t>
            </a:r>
            <a:r>
              <a:rPr lang="en-US" sz="2400" dirty="0">
                <a:solidFill>
                  <a:srgbClr val="7030A0"/>
                </a:solidFill>
                <a:latin typeface="Liberation Sans"/>
              </a:rPr>
              <a:t> </a:t>
            </a:r>
            <a:r>
              <a:rPr lang="en-US" sz="2400" i="1" dirty="0">
                <a:solidFill>
                  <a:srgbClr val="7030A0"/>
                </a:solidFill>
                <a:latin typeface="Liberation Sans"/>
              </a:rPr>
              <a:t>– </a:t>
            </a:r>
            <a:r>
              <a:rPr lang="en-US" sz="2400" dirty="0">
                <a:solidFill>
                  <a:srgbClr val="7030A0"/>
                </a:solidFill>
                <a:latin typeface="Liberation Sans"/>
              </a:rPr>
              <a:t>introduce yourself, explain the goals of the interview, reassure about the ethical issues, ask </a:t>
            </a:r>
            <a:r>
              <a:rPr lang="en-US" sz="2400" dirty="0" smtClean="0">
                <a:solidFill>
                  <a:srgbClr val="7030A0"/>
                </a:solidFill>
                <a:latin typeface="Liberation Sans"/>
              </a:rPr>
              <a:t>before you </a:t>
            </a:r>
            <a:r>
              <a:rPr lang="en-US" sz="2400" dirty="0">
                <a:solidFill>
                  <a:srgbClr val="7030A0"/>
                </a:solidFill>
                <a:latin typeface="Liberation Sans"/>
              </a:rPr>
              <a:t>record, present </a:t>
            </a:r>
            <a:r>
              <a:rPr lang="en-US" sz="2400" dirty="0" smtClean="0">
                <a:solidFill>
                  <a:srgbClr val="7030A0"/>
                </a:solidFill>
                <a:latin typeface="Liberation Sans"/>
              </a:rPr>
              <a:t>the </a:t>
            </a:r>
            <a:r>
              <a:rPr lang="en-US" sz="2400" dirty="0">
                <a:solidFill>
                  <a:srgbClr val="7030A0"/>
                </a:solidFill>
                <a:latin typeface="Liberation Sans"/>
              </a:rPr>
              <a:t>informed consent form</a:t>
            </a:r>
            <a:r>
              <a:rPr lang="en-US" sz="2400" dirty="0" smtClean="0">
                <a:solidFill>
                  <a:srgbClr val="7030A0"/>
                </a:solidFill>
                <a:latin typeface="Liberation Sans"/>
              </a:rPr>
              <a:t>.</a:t>
            </a:r>
          </a:p>
          <a:p>
            <a:pPr marL="342900" indent="-342900">
              <a:spcBef>
                <a:spcPct val="20000"/>
              </a:spcBef>
              <a:buFontTx/>
              <a:buChar char="•"/>
            </a:pPr>
            <a:endParaRPr lang="en-US" sz="1000" dirty="0">
              <a:solidFill>
                <a:srgbClr val="7030A0"/>
              </a:solidFill>
              <a:latin typeface="Liberation Sans"/>
            </a:endParaRPr>
          </a:p>
          <a:p>
            <a:pPr marL="342900" indent="-342900">
              <a:spcBef>
                <a:spcPct val="20000"/>
              </a:spcBef>
              <a:buFontTx/>
              <a:buChar char="•"/>
            </a:pPr>
            <a:r>
              <a:rPr lang="en-US" sz="2400" i="1" dirty="0">
                <a:solidFill>
                  <a:srgbClr val="7030A0"/>
                </a:solidFill>
                <a:latin typeface="Liberation Sans"/>
              </a:rPr>
              <a:t>Warm-up</a:t>
            </a:r>
            <a:r>
              <a:rPr lang="en-US" sz="2400" dirty="0">
                <a:solidFill>
                  <a:srgbClr val="7030A0"/>
                </a:solidFill>
                <a:latin typeface="Liberation Sans"/>
              </a:rPr>
              <a:t> </a:t>
            </a:r>
            <a:r>
              <a:rPr lang="en-US" sz="2400" i="1" dirty="0">
                <a:solidFill>
                  <a:srgbClr val="7030A0"/>
                </a:solidFill>
                <a:latin typeface="Liberation Sans"/>
              </a:rPr>
              <a:t>–</a:t>
            </a:r>
            <a:r>
              <a:rPr lang="en-US" sz="2400" dirty="0">
                <a:solidFill>
                  <a:srgbClr val="7030A0"/>
                </a:solidFill>
                <a:latin typeface="Liberation Sans"/>
              </a:rPr>
              <a:t> make first questions easy and non-threatening</a:t>
            </a:r>
            <a:r>
              <a:rPr lang="en-US" sz="2400" dirty="0" smtClean="0">
                <a:solidFill>
                  <a:srgbClr val="7030A0"/>
                </a:solidFill>
                <a:latin typeface="Liberation Sans"/>
              </a:rPr>
              <a:t>.</a:t>
            </a:r>
          </a:p>
          <a:p>
            <a:pPr marL="342900" indent="-342900">
              <a:spcBef>
                <a:spcPct val="20000"/>
              </a:spcBef>
              <a:buFontTx/>
              <a:buChar char="•"/>
            </a:pPr>
            <a:endParaRPr lang="en-US" sz="1000" dirty="0">
              <a:solidFill>
                <a:srgbClr val="7030A0"/>
              </a:solidFill>
              <a:latin typeface="Liberation Sans"/>
            </a:endParaRPr>
          </a:p>
          <a:p>
            <a:pPr marL="342900" indent="-342900">
              <a:spcBef>
                <a:spcPct val="20000"/>
              </a:spcBef>
              <a:buFontTx/>
              <a:buChar char="•"/>
            </a:pPr>
            <a:r>
              <a:rPr lang="en-US" sz="2400" i="1" dirty="0">
                <a:solidFill>
                  <a:srgbClr val="7030A0"/>
                </a:solidFill>
                <a:latin typeface="Liberation Sans"/>
              </a:rPr>
              <a:t>Main body – </a:t>
            </a:r>
            <a:r>
              <a:rPr lang="en-US" sz="2400" dirty="0">
                <a:solidFill>
                  <a:srgbClr val="7030A0"/>
                </a:solidFill>
                <a:latin typeface="Liberation Sans"/>
              </a:rPr>
              <a:t>present questions in a</a:t>
            </a:r>
            <a:r>
              <a:rPr lang="en-US" sz="2400" i="1" dirty="0">
                <a:solidFill>
                  <a:srgbClr val="7030A0"/>
                </a:solidFill>
                <a:latin typeface="Liberation Sans"/>
              </a:rPr>
              <a:t> </a:t>
            </a:r>
            <a:r>
              <a:rPr lang="en-US" sz="2400" dirty="0">
                <a:solidFill>
                  <a:srgbClr val="7030A0"/>
                </a:solidFill>
                <a:latin typeface="Liberation Sans"/>
              </a:rPr>
              <a:t>logical</a:t>
            </a:r>
            <a:r>
              <a:rPr lang="en-US" sz="2400" i="1" dirty="0">
                <a:solidFill>
                  <a:srgbClr val="7030A0"/>
                </a:solidFill>
                <a:latin typeface="Liberation Sans"/>
              </a:rPr>
              <a:t> </a:t>
            </a:r>
            <a:r>
              <a:rPr lang="en-US" sz="2400" dirty="0" smtClean="0">
                <a:solidFill>
                  <a:srgbClr val="7030A0"/>
                </a:solidFill>
                <a:latin typeface="Liberation Sans"/>
              </a:rPr>
              <a:t>order</a:t>
            </a:r>
          </a:p>
          <a:p>
            <a:pPr marL="342900" indent="-342900">
              <a:spcBef>
                <a:spcPct val="20000"/>
              </a:spcBef>
              <a:buFontTx/>
              <a:buChar char="•"/>
            </a:pPr>
            <a:endParaRPr lang="en-US" sz="1000" dirty="0">
              <a:solidFill>
                <a:srgbClr val="7030A0"/>
              </a:solidFill>
              <a:latin typeface="Liberation Sans"/>
            </a:endParaRPr>
          </a:p>
          <a:p>
            <a:pPr marL="342900" indent="-342900">
              <a:spcBef>
                <a:spcPct val="20000"/>
              </a:spcBef>
              <a:buFontTx/>
              <a:buChar char="•"/>
            </a:pPr>
            <a:r>
              <a:rPr lang="en-US" sz="2400" i="1" dirty="0">
                <a:solidFill>
                  <a:srgbClr val="7030A0"/>
                </a:solidFill>
                <a:latin typeface="Liberation Sans"/>
              </a:rPr>
              <a:t>A cool-off period – </a:t>
            </a:r>
            <a:r>
              <a:rPr lang="en-US" sz="2400" dirty="0">
                <a:solidFill>
                  <a:srgbClr val="7030A0"/>
                </a:solidFill>
                <a:latin typeface="Liberation Sans"/>
              </a:rPr>
              <a:t>include</a:t>
            </a:r>
            <a:r>
              <a:rPr lang="en-US" sz="2400" i="1" dirty="0">
                <a:solidFill>
                  <a:srgbClr val="7030A0"/>
                </a:solidFill>
                <a:latin typeface="Liberation Sans"/>
              </a:rPr>
              <a:t> </a:t>
            </a:r>
            <a:r>
              <a:rPr lang="en-US" sz="2400" dirty="0">
                <a:solidFill>
                  <a:srgbClr val="7030A0"/>
                </a:solidFill>
                <a:latin typeface="Liberation Sans"/>
              </a:rPr>
              <a:t>a few easy questions to defuse tension at the </a:t>
            </a:r>
            <a:r>
              <a:rPr lang="en-US" sz="2400" dirty="0" smtClean="0">
                <a:solidFill>
                  <a:srgbClr val="7030A0"/>
                </a:solidFill>
                <a:latin typeface="Liberation Sans"/>
              </a:rPr>
              <a:t>end</a:t>
            </a:r>
          </a:p>
          <a:p>
            <a:pPr marL="342900" indent="-342900">
              <a:spcBef>
                <a:spcPct val="20000"/>
              </a:spcBef>
              <a:buFontTx/>
              <a:buChar char="•"/>
            </a:pPr>
            <a:endParaRPr lang="en-US" sz="1000" dirty="0">
              <a:solidFill>
                <a:srgbClr val="7030A0"/>
              </a:solidFill>
              <a:latin typeface="Liberation Sans"/>
            </a:endParaRPr>
          </a:p>
          <a:p>
            <a:pPr marL="342900" indent="-342900">
              <a:spcBef>
                <a:spcPct val="20000"/>
              </a:spcBef>
              <a:buFontTx/>
              <a:buChar char="•"/>
            </a:pPr>
            <a:r>
              <a:rPr lang="en-US" sz="2400" i="1" dirty="0">
                <a:solidFill>
                  <a:srgbClr val="7030A0"/>
                </a:solidFill>
                <a:latin typeface="Liberation Sans"/>
              </a:rPr>
              <a:t>Closure – </a:t>
            </a:r>
            <a:r>
              <a:rPr lang="en-US" sz="2400" dirty="0">
                <a:solidFill>
                  <a:srgbClr val="7030A0"/>
                </a:solidFill>
                <a:latin typeface="Liberation Sans"/>
              </a:rPr>
              <a:t>thank interviewee, signal the end, </a:t>
            </a:r>
            <a:br>
              <a:rPr lang="en-US" sz="2400" dirty="0">
                <a:solidFill>
                  <a:srgbClr val="7030A0"/>
                </a:solidFill>
                <a:latin typeface="Liberation Sans"/>
              </a:rPr>
            </a:br>
            <a:r>
              <a:rPr lang="en-US" sz="2400" dirty="0" err="1" smtClean="0">
                <a:solidFill>
                  <a:srgbClr val="7030A0"/>
                </a:solidFill>
                <a:latin typeface="Liberation Sans"/>
              </a:rPr>
              <a:t>eg</a:t>
            </a:r>
            <a:r>
              <a:rPr lang="en-US" sz="2400" dirty="0" smtClean="0">
                <a:solidFill>
                  <a:srgbClr val="7030A0"/>
                </a:solidFill>
                <a:latin typeface="Liberation Sans"/>
              </a:rPr>
              <a:t>. </a:t>
            </a:r>
            <a:r>
              <a:rPr lang="en-US" sz="2400" dirty="0">
                <a:solidFill>
                  <a:srgbClr val="7030A0"/>
                </a:solidFill>
                <a:latin typeface="Liberation Sans"/>
              </a:rPr>
              <a:t>switch recorder off.</a:t>
            </a:r>
          </a:p>
        </p:txBody>
      </p:sp>
      <p:sp>
        <p:nvSpPr>
          <p:cNvPr id="2" name="Footer Placeholder 1"/>
          <p:cNvSpPr>
            <a:spLocks noGrp="1"/>
          </p:cNvSpPr>
          <p:nvPr>
            <p:ph type="ftr" sz="quarter" idx="11"/>
          </p:nvPr>
        </p:nvSpPr>
        <p:spPr/>
        <p:txBody>
          <a:bodyPr/>
          <a:lstStyle/>
          <a:p>
            <a:r>
              <a:rPr lang="en-GB" dirty="0" smtClean="0"/>
              <a:t>www.id-book.com</a:t>
            </a:r>
            <a:endParaRPr lang="en-GB" dirty="0"/>
          </a:p>
        </p:txBody>
      </p:sp>
      <p:sp>
        <p:nvSpPr>
          <p:cNvPr id="3" name="Slide Number Placeholder 2"/>
          <p:cNvSpPr>
            <a:spLocks noGrp="1"/>
          </p:cNvSpPr>
          <p:nvPr>
            <p:ph type="sldNum" sz="quarter" idx="12"/>
          </p:nvPr>
        </p:nvSpPr>
        <p:spPr/>
        <p:txBody>
          <a:bodyPr/>
          <a:lstStyle/>
          <a:p>
            <a:fld id="{A7EA2D8D-44E5-43C4-BBA1-AE3E32EF0894}" type="slidenum">
              <a:rPr lang="en-GB" smtClean="0"/>
              <a:t>6</a:t>
            </a:fld>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921381086"/>
      </p:ext>
    </p:extLst>
  </p:cSld>
  <p:clrMapOvr>
    <a:masterClrMapping/>
  </p:clrMapOvr>
  <mc:AlternateContent xmlns:mc="http://schemas.openxmlformats.org/markup-compatibility/2006">
    <mc:Choice xmlns:p14="http://schemas.microsoft.com/office/powerpoint/2010/main" Requires="p14">
      <p:transition spd="slow" p14:dur="2000" advTm="64334"/>
    </mc:Choice>
    <mc:Fallback>
      <p:transition spd="slow" advTm="64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GB" sz="3600" dirty="0"/>
              <a:t>Enriching the interview process</a:t>
            </a:r>
          </a:p>
        </p:txBody>
      </p:sp>
      <p:sp>
        <p:nvSpPr>
          <p:cNvPr id="14339" name="Rectangle 3"/>
          <p:cNvSpPr>
            <a:spLocks noChangeArrowheads="1"/>
          </p:cNvSpPr>
          <p:nvPr/>
        </p:nvSpPr>
        <p:spPr bwMode="auto">
          <a:xfrm>
            <a:off x="536378" y="1484784"/>
            <a:ext cx="8229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20000"/>
              </a:lnSpc>
              <a:spcBef>
                <a:spcPct val="20000"/>
              </a:spcBef>
              <a:buFontTx/>
              <a:buChar char="•"/>
            </a:pPr>
            <a:r>
              <a:rPr lang="en-US" sz="2400" dirty="0">
                <a:solidFill>
                  <a:srgbClr val="7030A0"/>
                </a:solidFill>
                <a:latin typeface="Liberation Sans"/>
              </a:rPr>
              <a:t>Props - devices for prompting interviewee, </a:t>
            </a:r>
            <a:r>
              <a:rPr lang="en-US" sz="2400" dirty="0" smtClean="0">
                <a:solidFill>
                  <a:srgbClr val="7030A0"/>
                </a:solidFill>
                <a:latin typeface="Liberation Sans"/>
              </a:rPr>
              <a:t>e.g. use a </a:t>
            </a:r>
            <a:r>
              <a:rPr lang="en-US" sz="2400" dirty="0">
                <a:solidFill>
                  <a:srgbClr val="7030A0"/>
                </a:solidFill>
                <a:latin typeface="Liberation Sans"/>
              </a:rPr>
              <a:t>prototype, scenario</a:t>
            </a:r>
          </a:p>
        </p:txBody>
      </p:sp>
      <p:pic>
        <p:nvPicPr>
          <p:cNvPr id="14340"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043608" y="2656133"/>
            <a:ext cx="6912768" cy="3705451"/>
          </a:xfrm>
          <a:noFill/>
          <a:ln/>
        </p:spPr>
      </p:pic>
      <p:sp>
        <p:nvSpPr>
          <p:cNvPr id="2" name="Footer Placeholder 1"/>
          <p:cNvSpPr>
            <a:spLocks noGrp="1"/>
          </p:cNvSpPr>
          <p:nvPr>
            <p:ph type="ftr" sz="quarter" idx="11"/>
          </p:nvPr>
        </p:nvSpPr>
        <p:spPr/>
        <p:txBody>
          <a:bodyPr/>
          <a:lstStyle/>
          <a:p>
            <a:r>
              <a:rPr lang="en-GB" smtClean="0"/>
              <a:t>www.id-book.com</a:t>
            </a:r>
            <a:endParaRPr lang="en-GB"/>
          </a:p>
        </p:txBody>
      </p:sp>
      <p:sp>
        <p:nvSpPr>
          <p:cNvPr id="3" name="Slide Number Placeholder 2"/>
          <p:cNvSpPr>
            <a:spLocks noGrp="1"/>
          </p:cNvSpPr>
          <p:nvPr>
            <p:ph type="sldNum" sz="quarter" idx="12"/>
          </p:nvPr>
        </p:nvSpPr>
        <p:spPr/>
        <p:txBody>
          <a:bodyPr/>
          <a:lstStyle/>
          <a:p>
            <a:fld id="{A7EA2D8D-44E5-43C4-BBA1-AE3E32EF0894}" type="slidenum">
              <a:rPr lang="en-GB" smtClean="0"/>
              <a:t>7</a:t>
            </a:fld>
            <a:endParaRPr lang="en-GB"/>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707987178"/>
      </p:ext>
    </p:extLst>
  </p:cSld>
  <p:clrMapOvr>
    <a:masterClrMapping/>
  </p:clrMapOvr>
  <mc:AlternateContent xmlns:mc="http://schemas.openxmlformats.org/markup-compatibility/2006">
    <mc:Choice xmlns:p14="http://schemas.microsoft.com/office/powerpoint/2010/main" Requires="p14">
      <p:transition spd="slow" p14:dur="2000" advTm="85401"/>
    </mc:Choice>
    <mc:Fallback>
      <p:transition spd="slow" advTm="85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dirty="0">
                <a:solidFill>
                  <a:schemeClr val="accent6">
                    <a:lumMod val="75000"/>
                  </a:schemeClr>
                </a:solidFill>
                <a:latin typeface="Liberation Sans"/>
              </a:rPr>
              <a:t>Questionnaires</a:t>
            </a:r>
          </a:p>
        </p:txBody>
      </p:sp>
      <p:sp>
        <p:nvSpPr>
          <p:cNvPr id="15363" name="Rectangle 3"/>
          <p:cNvSpPr>
            <a:spLocks noChangeArrowheads="1"/>
          </p:cNvSpPr>
          <p:nvPr/>
        </p:nvSpPr>
        <p:spPr bwMode="auto">
          <a:xfrm>
            <a:off x="539750" y="1447800"/>
            <a:ext cx="8153400" cy="4645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US" sz="2800" dirty="0">
                <a:solidFill>
                  <a:srgbClr val="7030A0"/>
                </a:solidFill>
                <a:latin typeface="Liberation Sans"/>
              </a:rPr>
              <a:t>Questions can be closed or </a:t>
            </a:r>
            <a:r>
              <a:rPr lang="en-US" sz="2800" dirty="0" smtClean="0">
                <a:solidFill>
                  <a:srgbClr val="7030A0"/>
                </a:solidFill>
                <a:latin typeface="Liberation Sans"/>
              </a:rPr>
              <a:t>open</a:t>
            </a:r>
          </a:p>
          <a:p>
            <a:pPr marL="342900" indent="-342900">
              <a:spcBef>
                <a:spcPct val="20000"/>
              </a:spcBef>
              <a:buFontTx/>
              <a:buChar char="•"/>
            </a:pPr>
            <a:endParaRPr lang="en-US" sz="1200" dirty="0">
              <a:solidFill>
                <a:srgbClr val="7030A0"/>
              </a:solidFill>
              <a:latin typeface="Liberation Sans"/>
            </a:endParaRPr>
          </a:p>
          <a:p>
            <a:pPr marL="342900" indent="-342900">
              <a:spcBef>
                <a:spcPct val="20000"/>
              </a:spcBef>
              <a:buFontTx/>
              <a:buChar char="•"/>
            </a:pPr>
            <a:r>
              <a:rPr lang="en-US" sz="2800" dirty="0">
                <a:solidFill>
                  <a:srgbClr val="7030A0"/>
                </a:solidFill>
                <a:latin typeface="Liberation Sans"/>
              </a:rPr>
              <a:t>Closed questions are easier to analyze, and may be </a:t>
            </a:r>
            <a:r>
              <a:rPr lang="en-US" sz="2800" dirty="0" smtClean="0">
                <a:solidFill>
                  <a:srgbClr val="7030A0"/>
                </a:solidFill>
                <a:latin typeface="Liberation Sans"/>
              </a:rPr>
              <a:t>distributed and analyzed </a:t>
            </a:r>
            <a:r>
              <a:rPr lang="en-US" sz="2800" dirty="0">
                <a:solidFill>
                  <a:srgbClr val="7030A0"/>
                </a:solidFill>
                <a:latin typeface="Liberation Sans"/>
              </a:rPr>
              <a:t>by </a:t>
            </a:r>
            <a:r>
              <a:rPr lang="en-US" sz="2800" dirty="0" smtClean="0">
                <a:solidFill>
                  <a:srgbClr val="7030A0"/>
                </a:solidFill>
                <a:latin typeface="Liberation Sans"/>
              </a:rPr>
              <a:t>computer</a:t>
            </a:r>
          </a:p>
          <a:p>
            <a:pPr marL="342900" indent="-342900">
              <a:spcBef>
                <a:spcPct val="20000"/>
              </a:spcBef>
              <a:buFontTx/>
              <a:buChar char="•"/>
            </a:pPr>
            <a:endParaRPr lang="en-US" sz="1200" dirty="0">
              <a:solidFill>
                <a:srgbClr val="7030A0"/>
              </a:solidFill>
              <a:latin typeface="Liberation Sans"/>
            </a:endParaRPr>
          </a:p>
          <a:p>
            <a:pPr marL="342900" indent="-342900">
              <a:spcBef>
                <a:spcPct val="20000"/>
              </a:spcBef>
              <a:buFontTx/>
              <a:buChar char="•"/>
            </a:pPr>
            <a:r>
              <a:rPr lang="en-US" sz="2800" dirty="0">
                <a:solidFill>
                  <a:srgbClr val="7030A0"/>
                </a:solidFill>
                <a:latin typeface="Liberation Sans"/>
              </a:rPr>
              <a:t>Can be administered to large </a:t>
            </a:r>
            <a:r>
              <a:rPr lang="en-US" sz="2800" dirty="0" smtClean="0">
                <a:solidFill>
                  <a:srgbClr val="7030A0"/>
                </a:solidFill>
                <a:latin typeface="Liberation Sans"/>
              </a:rPr>
              <a:t>populations</a:t>
            </a:r>
          </a:p>
          <a:p>
            <a:pPr marL="342900" indent="-342900">
              <a:spcBef>
                <a:spcPct val="20000"/>
              </a:spcBef>
              <a:buFontTx/>
              <a:buChar char="•"/>
            </a:pPr>
            <a:endParaRPr lang="en-US" sz="1200" dirty="0">
              <a:solidFill>
                <a:srgbClr val="7030A0"/>
              </a:solidFill>
              <a:latin typeface="Liberation Sans"/>
            </a:endParaRPr>
          </a:p>
          <a:p>
            <a:pPr marL="342900" indent="-342900">
              <a:spcBef>
                <a:spcPct val="20000"/>
              </a:spcBef>
              <a:buFontTx/>
              <a:buChar char="•"/>
            </a:pPr>
            <a:r>
              <a:rPr lang="en-US" sz="2800" dirty="0" smtClean="0">
                <a:solidFill>
                  <a:srgbClr val="7030A0"/>
                </a:solidFill>
                <a:latin typeface="Liberation Sans"/>
              </a:rPr>
              <a:t>Disseminated by paper</a:t>
            </a:r>
            <a:r>
              <a:rPr lang="en-US" sz="2800" dirty="0">
                <a:solidFill>
                  <a:srgbClr val="7030A0"/>
                </a:solidFill>
                <a:latin typeface="Liberation Sans"/>
              </a:rPr>
              <a:t>, email and the </a:t>
            </a:r>
            <a:r>
              <a:rPr lang="en-US" sz="2800" dirty="0" smtClean="0">
                <a:solidFill>
                  <a:srgbClr val="7030A0"/>
                </a:solidFill>
                <a:latin typeface="Liberation Sans"/>
              </a:rPr>
              <a:t>web</a:t>
            </a:r>
          </a:p>
          <a:p>
            <a:pPr marL="342900" indent="-342900">
              <a:spcBef>
                <a:spcPct val="20000"/>
              </a:spcBef>
              <a:buFontTx/>
              <a:buChar char="•"/>
            </a:pPr>
            <a:endParaRPr lang="en-US" sz="1200" dirty="0" smtClean="0">
              <a:solidFill>
                <a:srgbClr val="7030A0"/>
              </a:solidFill>
              <a:latin typeface="Liberation Sans"/>
            </a:endParaRPr>
          </a:p>
          <a:p>
            <a:pPr marL="342900" indent="-342900">
              <a:spcBef>
                <a:spcPct val="20000"/>
              </a:spcBef>
              <a:buFontTx/>
              <a:buChar char="•"/>
            </a:pPr>
            <a:r>
              <a:rPr lang="en-US" sz="2800" dirty="0" smtClean="0">
                <a:solidFill>
                  <a:srgbClr val="7030A0"/>
                </a:solidFill>
                <a:latin typeface="Liberation Sans"/>
              </a:rPr>
              <a:t>Sampling </a:t>
            </a:r>
            <a:r>
              <a:rPr lang="en-US" sz="2800" dirty="0">
                <a:solidFill>
                  <a:srgbClr val="7030A0"/>
                </a:solidFill>
                <a:latin typeface="Liberation Sans"/>
              </a:rPr>
              <a:t>can be a problem when the size of a population is unknown as is common </a:t>
            </a:r>
            <a:r>
              <a:rPr lang="en-US" sz="2800" dirty="0" smtClean="0">
                <a:solidFill>
                  <a:srgbClr val="7030A0"/>
                </a:solidFill>
                <a:latin typeface="Liberation Sans"/>
              </a:rPr>
              <a:t>online evaluation</a:t>
            </a:r>
            <a:endParaRPr lang="en-US" sz="2800" dirty="0">
              <a:solidFill>
                <a:srgbClr val="7030A0"/>
              </a:solidFill>
              <a:latin typeface="Liberation Sans"/>
            </a:endParaRPr>
          </a:p>
          <a:p>
            <a:pPr marL="342900" indent="-342900">
              <a:spcBef>
                <a:spcPct val="20000"/>
              </a:spcBef>
              <a:buFontTx/>
              <a:buChar char="•"/>
            </a:pPr>
            <a:endParaRPr lang="en-US" sz="2400" dirty="0">
              <a:solidFill>
                <a:srgbClr val="0070C0"/>
              </a:solidFill>
              <a:latin typeface="Liberation Sans"/>
            </a:endParaRP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3" name="Slide Number Placeholder 2"/>
          <p:cNvSpPr>
            <a:spLocks noGrp="1"/>
          </p:cNvSpPr>
          <p:nvPr>
            <p:ph type="sldNum" sz="quarter" idx="12"/>
          </p:nvPr>
        </p:nvSpPr>
        <p:spPr/>
        <p:txBody>
          <a:bodyPr/>
          <a:lstStyle/>
          <a:p>
            <a:fld id="{A7EA2D8D-44E5-43C4-BBA1-AE3E32EF0894}" type="slidenum">
              <a:rPr lang="en-GB" smtClean="0"/>
              <a:t>8</a:t>
            </a:fld>
            <a:endParaRPr lang="en-GB"/>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21241475"/>
      </p:ext>
    </p:extLst>
  </p:cSld>
  <p:clrMapOvr>
    <a:masterClrMapping/>
  </p:clrMapOvr>
  <mc:AlternateContent xmlns:mc="http://schemas.openxmlformats.org/markup-compatibility/2006">
    <mc:Choice xmlns:p14="http://schemas.microsoft.com/office/powerpoint/2010/main" Requires="p14">
      <p:transition spd="slow" p14:dur="2000" advTm="108358"/>
    </mc:Choice>
    <mc:Fallback>
      <p:transition spd="slow" advTm="108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685800" y="204952"/>
            <a:ext cx="7772400" cy="8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dirty="0">
                <a:solidFill>
                  <a:schemeClr val="accent6">
                    <a:lumMod val="75000"/>
                  </a:schemeClr>
                </a:solidFill>
                <a:latin typeface="Liberation Sans"/>
              </a:rPr>
              <a:t>Questionnaire design</a:t>
            </a:r>
          </a:p>
        </p:txBody>
      </p:sp>
      <p:sp>
        <p:nvSpPr>
          <p:cNvPr id="16387" name="Rectangle 3"/>
          <p:cNvSpPr>
            <a:spLocks noChangeArrowheads="1"/>
          </p:cNvSpPr>
          <p:nvPr/>
        </p:nvSpPr>
        <p:spPr bwMode="auto">
          <a:xfrm>
            <a:off x="395536" y="1101096"/>
            <a:ext cx="8496944"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US" sz="2400" dirty="0">
                <a:solidFill>
                  <a:srgbClr val="7030A0"/>
                </a:solidFill>
                <a:latin typeface="Liberation Sans"/>
              </a:rPr>
              <a:t>The impact of a question can be influenced by question order</a:t>
            </a:r>
            <a:r>
              <a:rPr lang="en-US" sz="2400" dirty="0" smtClean="0">
                <a:solidFill>
                  <a:srgbClr val="7030A0"/>
                </a:solidFill>
                <a:latin typeface="Liberation Sans"/>
              </a:rPr>
              <a:t>. Can randomize question order. </a:t>
            </a:r>
          </a:p>
          <a:p>
            <a:pPr marL="342900" indent="-342900">
              <a:spcBef>
                <a:spcPct val="20000"/>
              </a:spcBef>
              <a:buFontTx/>
              <a:buChar char="•"/>
            </a:pPr>
            <a:endParaRPr lang="en-US" sz="800" dirty="0">
              <a:solidFill>
                <a:srgbClr val="7030A0"/>
              </a:solidFill>
              <a:latin typeface="Liberation Sans"/>
            </a:endParaRPr>
          </a:p>
          <a:p>
            <a:pPr marL="342900" indent="-342900">
              <a:spcBef>
                <a:spcPct val="20000"/>
              </a:spcBef>
              <a:buFontTx/>
              <a:buChar char="•"/>
            </a:pPr>
            <a:r>
              <a:rPr lang="en-US" sz="2400" dirty="0">
                <a:solidFill>
                  <a:srgbClr val="7030A0"/>
                </a:solidFill>
                <a:latin typeface="Liberation Sans"/>
              </a:rPr>
              <a:t>Y</a:t>
            </a:r>
            <a:r>
              <a:rPr lang="en-US" sz="2400" dirty="0" smtClean="0">
                <a:solidFill>
                  <a:srgbClr val="7030A0"/>
                </a:solidFill>
                <a:latin typeface="Liberation Sans"/>
              </a:rPr>
              <a:t>ou may need </a:t>
            </a:r>
            <a:r>
              <a:rPr lang="en-US" sz="2400" dirty="0">
                <a:solidFill>
                  <a:srgbClr val="7030A0"/>
                </a:solidFill>
                <a:latin typeface="Liberation Sans"/>
              </a:rPr>
              <a:t>different versions of the questionnaire for different </a:t>
            </a:r>
            <a:r>
              <a:rPr lang="en-US" sz="2400" dirty="0" smtClean="0">
                <a:solidFill>
                  <a:srgbClr val="7030A0"/>
                </a:solidFill>
                <a:latin typeface="Liberation Sans"/>
              </a:rPr>
              <a:t>populations. </a:t>
            </a:r>
            <a:r>
              <a:rPr lang="en-US" sz="2400" dirty="0" err="1" smtClean="0">
                <a:solidFill>
                  <a:srgbClr val="7030A0"/>
                </a:solidFill>
                <a:latin typeface="Liberation Sans"/>
              </a:rPr>
              <a:t>Eg</a:t>
            </a:r>
            <a:r>
              <a:rPr lang="en-US" sz="2400" dirty="0" smtClean="0">
                <a:solidFill>
                  <a:srgbClr val="7030A0"/>
                </a:solidFill>
                <a:latin typeface="Liberation Sans"/>
              </a:rPr>
              <a:t>. Adults, elderly, children.</a:t>
            </a:r>
          </a:p>
          <a:p>
            <a:pPr marL="342900" indent="-342900">
              <a:spcBef>
                <a:spcPct val="20000"/>
              </a:spcBef>
              <a:buFontTx/>
              <a:buChar char="•"/>
            </a:pPr>
            <a:endParaRPr lang="en-US" sz="800" dirty="0" smtClean="0">
              <a:solidFill>
                <a:srgbClr val="7030A0"/>
              </a:solidFill>
              <a:latin typeface="Liberation Sans"/>
            </a:endParaRPr>
          </a:p>
          <a:p>
            <a:pPr marL="342900" indent="-342900">
              <a:spcBef>
                <a:spcPct val="20000"/>
              </a:spcBef>
              <a:buFontTx/>
              <a:buChar char="•"/>
            </a:pPr>
            <a:r>
              <a:rPr lang="en-US" sz="2400" dirty="0" smtClean="0">
                <a:solidFill>
                  <a:srgbClr val="7030A0"/>
                </a:solidFill>
                <a:latin typeface="Liberation Sans"/>
              </a:rPr>
              <a:t>Provide clear instructions on how to complete the questionnaire. </a:t>
            </a:r>
          </a:p>
          <a:p>
            <a:pPr marL="342900" indent="-342900">
              <a:spcBef>
                <a:spcPct val="20000"/>
              </a:spcBef>
              <a:buFontTx/>
              <a:buChar char="•"/>
            </a:pPr>
            <a:endParaRPr lang="en-US" sz="800" dirty="0">
              <a:solidFill>
                <a:srgbClr val="7030A0"/>
              </a:solidFill>
              <a:latin typeface="Liberation Sans"/>
            </a:endParaRPr>
          </a:p>
          <a:p>
            <a:pPr marL="342900" indent="-342900">
              <a:spcBef>
                <a:spcPct val="20000"/>
              </a:spcBef>
              <a:buFontTx/>
              <a:buChar char="•"/>
            </a:pPr>
            <a:r>
              <a:rPr lang="en-US" sz="2400" dirty="0">
                <a:solidFill>
                  <a:srgbClr val="7030A0"/>
                </a:solidFill>
                <a:latin typeface="Liberation Sans"/>
              </a:rPr>
              <a:t>Strike a balance </a:t>
            </a:r>
            <a:r>
              <a:rPr lang="en-US" sz="2400" dirty="0" smtClean="0">
                <a:solidFill>
                  <a:srgbClr val="7030A0"/>
                </a:solidFill>
                <a:latin typeface="Liberation Sans"/>
              </a:rPr>
              <a:t>between using </a:t>
            </a:r>
            <a:r>
              <a:rPr lang="en-US" sz="2400" dirty="0">
                <a:solidFill>
                  <a:srgbClr val="7030A0"/>
                </a:solidFill>
                <a:latin typeface="Liberation Sans"/>
              </a:rPr>
              <a:t>white space and keeping the questionnaire </a:t>
            </a:r>
            <a:r>
              <a:rPr lang="en-US" sz="2400" dirty="0" smtClean="0">
                <a:solidFill>
                  <a:srgbClr val="7030A0"/>
                </a:solidFill>
                <a:latin typeface="Liberation Sans"/>
              </a:rPr>
              <a:t>compact.</a:t>
            </a:r>
            <a:endParaRPr lang="en-US" sz="800" dirty="0" smtClean="0">
              <a:solidFill>
                <a:srgbClr val="7030A0"/>
              </a:solidFill>
              <a:latin typeface="Liberation Sans"/>
            </a:endParaRPr>
          </a:p>
          <a:p>
            <a:pPr marL="342900" indent="-342900">
              <a:spcBef>
                <a:spcPct val="20000"/>
              </a:spcBef>
              <a:buFontTx/>
              <a:buChar char="•"/>
            </a:pPr>
            <a:endParaRPr lang="en-US" sz="800" dirty="0">
              <a:solidFill>
                <a:srgbClr val="7030A0"/>
              </a:solidFill>
              <a:latin typeface="Liberation Sans"/>
            </a:endParaRPr>
          </a:p>
          <a:p>
            <a:pPr marL="342900" indent="-342900">
              <a:spcBef>
                <a:spcPct val="20000"/>
              </a:spcBef>
              <a:buFontTx/>
              <a:buChar char="•"/>
            </a:pPr>
            <a:r>
              <a:rPr lang="en-US" sz="2400" dirty="0" smtClean="0">
                <a:solidFill>
                  <a:srgbClr val="7030A0"/>
                </a:solidFill>
                <a:latin typeface="Liberation Sans"/>
              </a:rPr>
              <a:t>Avoid very long questionnaires</a:t>
            </a:r>
          </a:p>
          <a:p>
            <a:pPr marL="342900" indent="-342900">
              <a:spcBef>
                <a:spcPct val="20000"/>
              </a:spcBef>
              <a:buFontTx/>
              <a:buChar char="•"/>
            </a:pPr>
            <a:endParaRPr lang="en-US" sz="800" dirty="0" smtClean="0">
              <a:solidFill>
                <a:srgbClr val="7030A0"/>
              </a:solidFill>
              <a:latin typeface="Liberation Sans"/>
            </a:endParaRPr>
          </a:p>
          <a:p>
            <a:pPr marL="342900" indent="-342900">
              <a:spcBef>
                <a:spcPct val="20000"/>
              </a:spcBef>
              <a:buFontTx/>
              <a:buChar char="•"/>
            </a:pPr>
            <a:r>
              <a:rPr lang="en-US" sz="2400" dirty="0" smtClean="0">
                <a:solidFill>
                  <a:srgbClr val="7030A0"/>
                </a:solidFill>
                <a:latin typeface="Liberation Sans"/>
              </a:rPr>
              <a:t>Decide </a:t>
            </a:r>
            <a:r>
              <a:rPr lang="en-US" sz="2400" dirty="0">
                <a:solidFill>
                  <a:srgbClr val="7030A0"/>
                </a:solidFill>
                <a:latin typeface="Liberation Sans"/>
              </a:rPr>
              <a:t>on whether phrases will all be positive, all negative or mixed</a:t>
            </a:r>
            <a:r>
              <a:rPr lang="en-US" sz="2400" dirty="0" smtClean="0">
                <a:solidFill>
                  <a:srgbClr val="7030A0"/>
                </a:solidFill>
                <a:latin typeface="Liberation Sans"/>
              </a:rPr>
              <a:t>.</a:t>
            </a:r>
            <a:endParaRPr lang="en-US" sz="2400" dirty="0">
              <a:solidFill>
                <a:srgbClr val="7030A0"/>
              </a:solidFill>
              <a:latin typeface="Liberation Sans"/>
            </a:endParaRPr>
          </a:p>
        </p:txBody>
      </p:sp>
      <p:sp>
        <p:nvSpPr>
          <p:cNvPr id="2" name="Footer Placeholder 1"/>
          <p:cNvSpPr>
            <a:spLocks noGrp="1"/>
          </p:cNvSpPr>
          <p:nvPr>
            <p:ph type="ftr" sz="quarter" idx="11"/>
          </p:nvPr>
        </p:nvSpPr>
        <p:spPr/>
        <p:txBody>
          <a:bodyPr/>
          <a:lstStyle/>
          <a:p>
            <a:r>
              <a:rPr lang="en-GB" dirty="0" smtClean="0"/>
              <a:t>www.id-book.com</a:t>
            </a:r>
            <a:endParaRPr lang="en-GB" dirty="0"/>
          </a:p>
        </p:txBody>
      </p:sp>
      <p:sp>
        <p:nvSpPr>
          <p:cNvPr id="3" name="Slide Number Placeholder 2"/>
          <p:cNvSpPr>
            <a:spLocks noGrp="1"/>
          </p:cNvSpPr>
          <p:nvPr>
            <p:ph type="sldNum" sz="quarter" idx="12"/>
          </p:nvPr>
        </p:nvSpPr>
        <p:spPr/>
        <p:txBody>
          <a:bodyPr/>
          <a:lstStyle/>
          <a:p>
            <a:fld id="{A7EA2D8D-44E5-43C4-BBA1-AE3E32EF0894}" type="slidenum">
              <a:rPr lang="en-GB" smtClean="0"/>
              <a:t>9</a:t>
            </a:fld>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836626952"/>
      </p:ext>
    </p:extLst>
  </p:cSld>
  <p:clrMapOvr>
    <a:masterClrMapping/>
  </p:clrMapOvr>
  <mc:AlternateContent xmlns:mc="http://schemas.openxmlformats.org/markup-compatibility/2006">
    <mc:Choice xmlns:p14="http://schemas.microsoft.com/office/powerpoint/2010/main" Requires="p14">
      <p:transition spd="slow" p14:dur="2000" advTm="2929"/>
    </mc:Choice>
    <mc:Fallback>
      <p:transition spd="slow" advTm="2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56&quot;/&gt;&lt;/object&gt;&lt;object type=&quot;3&quot; unique_id=&quot;10005&quot;&gt;&lt;property id=&quot;20148&quot; value=&quot;5&quot;/&gt;&lt;property id=&quot;20300&quot; value=&quot;Slide 2 - &amp;quot;Five key issues&amp;quot;&quot;/&gt;&lt;property id=&quot;20307&quot; value=&quot;261&quot;/&gt;&lt;/object&gt;&lt;object type=&quot;3&quot; unique_id=&quot;10006&quot;&gt;&lt;property id=&quot;20148&quot; value=&quot;5&quot;/&gt;&lt;property id=&quot;20300&quot; value=&quot;Slide 3 - &amp;quot;Data recording&amp;quot;&quot;/&gt;&lt;property id=&quot;20307&quot; value=&quot;262&quot;/&gt;&lt;/object&gt;&lt;object type=&quot;3&quot; unique_id=&quot;10007&quot;&gt;&lt;property id=&quot;20148&quot; value=&quot;5&quot;/&gt;&lt;property id=&quot;20300&quot; value=&quot;Slide 4&quot;/&gt;&lt;property id=&quot;20307&quot; value=&quot;263&quot;/&gt;&lt;/object&gt;&lt;object type=&quot;3&quot; unique_id=&quot;10008&quot;&gt;&lt;property id=&quot;20148&quot; value=&quot;5&quot;/&gt;&lt;property id=&quot;20300&quot; value=&quot;Slide 5&quot;/&gt;&lt;property id=&quot;20307&quot; value=&quot;264&quot;/&gt;&lt;/object&gt;&lt;object type=&quot;3&quot; unique_id=&quot;10009&quot;&gt;&lt;property id=&quot;20148&quot; value=&quot;5&quot;/&gt;&lt;property id=&quot;20300&quot; value=&quot;Slide 6&quot;/&gt;&lt;property id=&quot;20307&quot; value=&quot;265&quot;/&gt;&lt;/object&gt;&lt;object type=&quot;3&quot; unique_id=&quot;10010&quot;&gt;&lt;property id=&quot;20148&quot; value=&quot;5&quot;/&gt;&lt;property id=&quot;20300&quot; value=&quot;Slide 7 - &amp;quot;Enriching the interview process&amp;quot;&quot;/&gt;&lt;property id=&quot;20307&quot; value=&quot;266&quot;/&gt;&lt;/object&gt;&lt;object type=&quot;3&quot; unique_id=&quot;10011&quot;&gt;&lt;property id=&quot;20148&quot; value=&quot;5&quot;/&gt;&lt;property id=&quot;20300&quot; value=&quot;Slide 8&quot;/&gt;&lt;property id=&quot;20307&quot; value=&quot;267&quot;/&gt;&lt;/object&gt;&lt;object type=&quot;3&quot; unique_id=&quot;10012&quot;&gt;&lt;property id=&quot;20148&quot; value=&quot;5&quot;/&gt;&lt;property id=&quot;20300&quot; value=&quot;Slide 9&quot;/&gt;&lt;property id=&quot;20307&quot; value=&quot;268&quot;/&gt;&lt;/object&gt;&lt;object type=&quot;3&quot; unique_id=&quot;10013&quot;&gt;&lt;property id=&quot;20148&quot; value=&quot;5&quot;/&gt;&lt;property id=&quot;20300&quot; value=&quot;Slide 10&quot;/&gt;&lt;property id=&quot;20307&quot; value=&quot;269&quot;/&gt;&lt;/object&gt;&lt;object type=&quot;3&quot; unique_id=&quot;10014&quot;&gt;&lt;property id=&quot;20148&quot; value=&quot;5&quot;/&gt;&lt;property id=&quot;20300&quot; value=&quot;Slide 11 - &amp;quot;Encouraging a good response&amp;quot;&quot;/&gt;&lt;property id=&quot;20307&quot; value=&quot;270&quot;/&gt;&lt;/object&gt;&lt;object type=&quot;3&quot; unique_id=&quot;10015&quot;&gt;&lt;property id=&quot;20148&quot; value=&quot;5&quot;/&gt;&lt;property id=&quot;20300&quot; value=&quot;Slide 12 - &amp;quot;Advantages of online questionnaires&amp;quot;&quot;/&gt;&lt;property id=&quot;20307&quot; value=&quot;271&quot;/&gt;&lt;/object&gt;&lt;object type=&quot;3&quot; unique_id=&quot;10016&quot;&gt;&lt;property id=&quot;20148&quot; value=&quot;5&quot;/&gt;&lt;property id=&quot;20300&quot; value=&quot;Slide 13 - &amp;quot;Example of an online questionnaire&amp;quot;&quot;/&gt;&lt;property id=&quot;20307&quot; value=&quot;283&quot;/&gt;&lt;/object&gt;&lt;object type=&quot;3&quot; unique_id=&quot;10017&quot;&gt;&lt;property id=&quot;20148&quot; value=&quot;5&quot;/&gt;&lt;property id=&quot;20300&quot; value=&quot;Slide 14 - &amp;quot;Problems with online questionnaires&amp;quot;&quot;/&gt;&lt;property id=&quot;20307&quot; value=&quot;272&quot;/&gt;&lt;/object&gt;&lt;object type=&quot;3&quot; unique_id=&quot;10018&quot;&gt;&lt;property id=&quot;20148&quot; value=&quot;5&quot;/&gt;&lt;property id=&quot;20300&quot; value=&quot;Slide 15 - &amp;quot;Observation&amp;quot;&quot;/&gt;&lt;property id=&quot;20307&quot; value=&quot;273&quot;/&gt;&lt;/object&gt;&lt;object type=&quot;3&quot; unique_id=&quot;10019&quot;&gt;&lt;property id=&quot;20148&quot; value=&quot;5&quot;/&gt;&lt;property id=&quot;20300&quot; value=&quot;Slide 19 - &amp;quot;Observation&amp;quot;&quot;/&gt;&lt;property id=&quot;20307&quot; value=&quot;288&quot;/&gt;&lt;/object&gt;&lt;object type=&quot;3&quot; unique_id=&quot;10020&quot;&gt;&lt;property id=&quot;20148&quot; value=&quot;5&quot;/&gt;&lt;property id=&quot;20300&quot; value=&quot;Slide 17 - &amp;quot;Structuring frameworks to guide observation&amp;quot;&quot;/&gt;&lt;property id=&quot;20307&quot; value=&quot;274&quot;/&gt;&lt;/object&gt;&lt;object type=&quot;3&quot; unique_id=&quot;10021&quot;&gt;&lt;property id=&quot;20148&quot; value=&quot;5&quot;/&gt;&lt;property id=&quot;20300&quot; value=&quot;Slide 18 - &amp;quot;Planning and conducting observation in the field&amp;quot;&quot;/&gt;&lt;property id=&quot;20307&quot; value=&quot;284&quot;/&gt;&lt;/object&gt;&lt;object type=&quot;3&quot; unique_id=&quot;10022&quot;&gt;&lt;property id=&quot;20148&quot; value=&quot;5&quot;/&gt;&lt;property id=&quot;20300&quot; value=&quot;Slide 21 - &amp;quot;Ethnography (1)&amp;quot;&quot;/&gt;&lt;property id=&quot;20307&quot; value=&quot;275&quot;/&gt;&lt;/object&gt;&lt;object type=&quot;3&quot; unique_id=&quot;10023&quot;&gt;&lt;property id=&quot;20148&quot; value=&quot;5&quot;/&gt;&lt;property id=&quot;20300&quot; value=&quot;Slide 22 - &amp;quot;Ethnography (2)&amp;quot;&quot;/&gt;&lt;property id=&quot;20307&quot; value=&quot;276&quot;/&gt;&lt;/object&gt;&lt;object type=&quot;3&quot; unique_id=&quot;10024&quot;&gt;&lt;property id=&quot;20148&quot; value=&quot;5&quot;/&gt;&lt;property id=&quot;20300&quot; value=&quot;Slide 20 - &amp;quot;Ethnography Example&amp;quot;&quot;/&gt;&lt;property id=&quot;20307&quot; value=&quot;289&quot;/&gt;&lt;/object&gt;&lt;object type=&quot;3&quot; unique_id=&quot;10025&quot;&gt;&lt;property id=&quot;20148&quot; value=&quot;5&quot;/&gt;&lt;property id=&quot;20300&quot; value=&quot;Slide 24 - &amp;quot;Online Ethnography&amp;quot;&quot;/&gt;&lt;property id=&quot;20307&quot; value=&quot;277&quot;/&gt;&lt;/object&gt;&lt;object type=&quot;3&quot; unique_id=&quot;10026&quot;&gt;&lt;property id=&quot;20148&quot; value=&quot;5&quot;/&gt;&lt;property id=&quot;20300&quot; value=&quot;Slide 23 - &amp;quot;Observations and materials that might be collected (Crabtree, 2007)&amp;quot;&quot;/&gt;&lt;property id=&quot;20307&quot; value=&quot;285&quot;/&gt;&lt;/object&gt;&lt;object type=&quot;3&quot; unique_id=&quot;10027&quot;&gt;&lt;property id=&quot;20148&quot; value=&quot;5&quot;/&gt;&lt;property id=&quot;20300&quot; value=&quot;Slide 25 - &amp;quot;Observation in a controlled environment&amp;quot;&quot;/&gt;&lt;property id=&quot;20307&quot; value=&quot;280&quot;/&gt;&lt;/object&gt;&lt;object type=&quot;3&quot; unique_id=&quot;10028&quot;&gt;&lt;property id=&quot;20148&quot; value=&quot;5&quot;/&gt;&lt;property id=&quot;20300&quot; value=&quot;Slide 26 - &amp;quot;Web analytics&amp;quot;&quot;/&gt;&lt;property id=&quot;20307&quot; value=&quot;287&quot;/&gt;&lt;/object&gt;&lt;object type=&quot;3&quot; unique_id=&quot;10029&quot;&gt;&lt;property id=&quot;20148&quot; value=&quot;5&quot;/&gt;&lt;property id=&quot;20300&quot; value=&quot;Slide 27 - &amp;quot;A section of Google analytics dashboard for id-book.com&amp;quot;&quot;/&gt;&lt;property id=&quot;20307&quot; value=&quot;286&quot;/&gt;&lt;/object&gt;&lt;object type=&quot;3&quot; unique_id=&quot;10030&quot;&gt;&lt;property id=&quot;20148&quot; value=&quot;5&quot;/&gt;&lt;property id=&quot;20300&quot; value=&quot;Slide 28 - &amp;quot;Choosing and combining techniques&amp;quot;&quot;/&gt;&lt;property id=&quot;20307&quot; value=&quot;281&quot;/&gt;&lt;/object&gt;&lt;object type=&quot;3&quot; unique_id=&quot;10031&quot;&gt;&lt;property id=&quot;20148&quot; value=&quot;5&quot;/&gt;&lt;property id=&quot;20300&quot; value=&quot;Slide 29 - &amp;quot;Summary&amp;quot;&quot;/&gt;&lt;property id=&quot;20307&quot; value=&quot;282&quot;/&gt;&lt;/object&gt;&lt;object type=&quot;3&quot; unique_id=&quot;10210&quot;&gt;&lt;property id=&quot;20148&quot; value=&quot;5&quot;/&gt;&lt;property id=&quot;20300&quot; value=&quot;Slide 16 - &amp;quot;Observation&amp;quot;&quot;/&gt;&lt;property id=&quot;20307&quot; value=&quot;290&quot;/&gt;&lt;/object&gt;&lt;/object&gt;&lt;object type=&quot;8&quot; unique_id=&quot;10062&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TIMING" val="|10.4|81.7|62.5"/>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7ffa1a28-61fb-4497-915c-66fa8ae20bd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12811</TotalTime>
  <Words>5065</Words>
  <Application>Microsoft Office PowerPoint</Application>
  <PresentationFormat>On-screen Show (4:3)</PresentationFormat>
  <Paragraphs>473</Paragraphs>
  <Slides>29</Slides>
  <Notes>25</Notes>
  <HiddenSlides>0</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Liberation Sans</vt:lpstr>
      <vt:lpstr>Symbol</vt:lpstr>
      <vt:lpstr>Verdana</vt:lpstr>
      <vt:lpstr>Office Theme</vt:lpstr>
      <vt:lpstr>PowerPoint Presentation</vt:lpstr>
      <vt:lpstr>Five key issues</vt:lpstr>
      <vt:lpstr>Data recording</vt:lpstr>
      <vt:lpstr>PowerPoint Presentation</vt:lpstr>
      <vt:lpstr>PowerPoint Presentation</vt:lpstr>
      <vt:lpstr>PowerPoint Presentation</vt:lpstr>
      <vt:lpstr>Enriching the interview process</vt:lpstr>
      <vt:lpstr>PowerPoint Presentation</vt:lpstr>
      <vt:lpstr>PowerPoint Presentation</vt:lpstr>
      <vt:lpstr>PowerPoint Presentation</vt:lpstr>
      <vt:lpstr>Encouraging a good response</vt:lpstr>
      <vt:lpstr>Advantages of online questionnaires</vt:lpstr>
      <vt:lpstr>Example of an online questionnaire</vt:lpstr>
      <vt:lpstr>Problems with online questionnaires</vt:lpstr>
      <vt:lpstr>Observation</vt:lpstr>
      <vt:lpstr>Observation</vt:lpstr>
      <vt:lpstr>Structuring frameworks to guide observation</vt:lpstr>
      <vt:lpstr>Planning and conducting observation in the field</vt:lpstr>
      <vt:lpstr>Observation</vt:lpstr>
      <vt:lpstr>Ethnography Example</vt:lpstr>
      <vt:lpstr>Ethnography (1)</vt:lpstr>
      <vt:lpstr>Ethnography (2)</vt:lpstr>
      <vt:lpstr>Observations and materials that might be collected (Crabtree, 2007)</vt:lpstr>
      <vt:lpstr>Online Ethnography</vt:lpstr>
      <vt:lpstr>Observation in a controlled environment</vt:lpstr>
      <vt:lpstr>Web analytics</vt:lpstr>
      <vt:lpstr>A section of Google analytics dashboard for id-book.com</vt:lpstr>
      <vt:lpstr>Choosing and combining techniques</vt:lpstr>
      <vt:lpstr>Summary</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Sabarish Babu</cp:lastModifiedBy>
  <cp:revision>76</cp:revision>
  <dcterms:created xsi:type="dcterms:W3CDTF">2015-01-06T09:40:09Z</dcterms:created>
  <dcterms:modified xsi:type="dcterms:W3CDTF">2019-03-08T04:42:47Z</dcterms:modified>
</cp:coreProperties>
</file>